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3"/>
  </p:notesMasterIdLst>
  <p:handoutMasterIdLst>
    <p:handoutMasterId r:id="rId34"/>
  </p:handoutMasterIdLst>
  <p:sldIdLst>
    <p:sldId id="272" r:id="rId3"/>
    <p:sldId id="309" r:id="rId4"/>
    <p:sldId id="310" r:id="rId5"/>
    <p:sldId id="374" r:id="rId6"/>
    <p:sldId id="375" r:id="rId7"/>
    <p:sldId id="311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51" r:id="rId17"/>
    <p:sldId id="357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13" r:id="rId27"/>
    <p:sldId id="376" r:id="rId28"/>
    <p:sldId id="377" r:id="rId29"/>
    <p:sldId id="319" r:id="rId30"/>
    <p:sldId id="318" r:id="rId31"/>
    <p:sldId id="270" r:id="rId32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635"/>
    <a:srgbClr val="448AC9"/>
    <a:srgbClr val="72B405"/>
    <a:srgbClr val="4B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9" autoAdjust="0"/>
    <p:restoredTop sz="94660"/>
  </p:normalViewPr>
  <p:slideViewPr>
    <p:cSldViewPr>
      <p:cViewPr varScale="1">
        <p:scale>
          <a:sx n="136" d="100"/>
          <a:sy n="136" d="100"/>
        </p:scale>
        <p:origin x="138" y="2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9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9782"/>
            <a:ext cx="8229600" cy="1734840"/>
          </a:xfrm>
          <a:prstGeom prst="rect">
            <a:avLst/>
          </a:prstGeom>
        </p:spPr>
        <p:txBody>
          <a:bodyPr vert="horz" lIns="34290" tIns="17145" rIns="34290" bIns="17145"/>
          <a:lstStyle>
            <a:lvl1pPr indent="0" algn="ctr">
              <a:defRPr sz="2400" spc="300"/>
            </a:lvl1pPr>
            <a:lvl2pPr indent="0" algn="ctr">
              <a:defRPr spc="50"/>
            </a:lvl2pPr>
            <a:lvl3pPr indent="0" algn="ctr">
              <a:defRPr spc="50"/>
            </a:lvl3pPr>
            <a:lvl4pPr indent="0" algn="ctr">
              <a:defRPr spc="50"/>
            </a:lvl4pPr>
            <a:lvl5pPr indent="0" algn="ctr">
              <a:defRPr spc="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066363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87726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10076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6931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8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09612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49579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3730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2552721" cy="216024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630"/>
            <a:ext cx="2640170" cy="2135236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19622"/>
            <a:ext cx="2622446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898126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4"/>
            <a:ext cx="1594171" cy="1584176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7614"/>
            <a:ext cx="1594171" cy="1584176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7614"/>
            <a:ext cx="1594171" cy="1584176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7614"/>
            <a:ext cx="1594171" cy="1584176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23678"/>
            <a:ext cx="416686" cy="57606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23678"/>
            <a:ext cx="416686" cy="57606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23678"/>
            <a:ext cx="416686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32882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67257"/>
            <a:ext cx="1224136" cy="12164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95686"/>
            <a:ext cx="1224136" cy="1216461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9862"/>
            <a:ext cx="1224136" cy="1216461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862"/>
            <a:ext cx="1224136" cy="1216461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224136" cy="1216461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/>
        </p:blipFill>
        <p:spPr>
          <a:xfrm rot="405066">
            <a:off x="2981065" y="1430317"/>
            <a:ext cx="747981" cy="533484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4515958">
            <a:off x="3520544" y="3261269"/>
            <a:ext cx="698645" cy="533484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2887490">
            <a:off x="552437" y="3210023"/>
            <a:ext cx="698645" cy="533484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7285660">
            <a:off x="1056330" y="1351749"/>
            <a:ext cx="698645" cy="533484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8435657">
            <a:off x="2055244" y="4325423"/>
            <a:ext cx="698645" cy="5334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t>January 9, 2023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12017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75711" y="1203598"/>
            <a:ext cx="3248217" cy="3381533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>
            <a:spLocks/>
          </p:cNvSpPr>
          <p:nvPr userDrawn="1"/>
        </p:nvSpPr>
        <p:spPr bwMode="auto"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25624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02231"/>
      </p:ext>
    </p:extLst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811558" cy="18002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>
              <a:spLocks/>
            </p:cNvSpPr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3"/>
            <p:cNvSpPr>
              <a:spLocks/>
            </p:cNvSpPr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4"/>
            <p:cNvSpPr>
              <a:spLocks/>
            </p:cNvSpPr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6"/>
            <p:cNvSpPr>
              <a:spLocks/>
            </p:cNvSpPr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7"/>
            <p:cNvSpPr>
              <a:spLocks/>
            </p:cNvSpPr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8"/>
            <p:cNvSpPr>
              <a:spLocks/>
            </p:cNvSpPr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0"/>
            <p:cNvSpPr>
              <a:spLocks/>
            </p:cNvSpPr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11"/>
            <p:cNvSpPr>
              <a:spLocks/>
            </p:cNvSpPr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12"/>
            <p:cNvSpPr>
              <a:spLocks/>
            </p:cNvSpPr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0356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3946185" y="1419622"/>
            <a:ext cx="1273887" cy="3256421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January 9, 2023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80149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January 9, 2023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3995936" y="1347614"/>
            <a:ext cx="1080120" cy="32749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7575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2088232" cy="390183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3598"/>
            <a:ext cx="2088232" cy="390183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2088232" cy="390183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9822"/>
            <a:ext cx="2088232" cy="390183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9822"/>
            <a:ext cx="2088232" cy="3901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15722" y="2714625"/>
            <a:ext cx="8009838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11710"/>
            <a:ext cx="1007658" cy="100134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11710"/>
            <a:ext cx="1007658" cy="100134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11710"/>
            <a:ext cx="1007658" cy="100134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11710"/>
            <a:ext cx="1007658" cy="100134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11710"/>
            <a:ext cx="1007658" cy="100134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3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t>January 9, 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06544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6805" y="2595058"/>
            <a:ext cx="2782919" cy="720080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5086842" y="1715540"/>
            <a:ext cx="81009" cy="134465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820368" y="1796548"/>
            <a:ext cx="1107123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5194854" y="2606639"/>
            <a:ext cx="1080120" cy="405045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3574674" y="2552632"/>
            <a:ext cx="1593177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927491" y="2282603"/>
            <a:ext cx="1647183" cy="3510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5167850" y="3038687"/>
            <a:ext cx="648072" cy="11071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4087731" y="3060192"/>
            <a:ext cx="1107123" cy="100460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927490" y="2282602"/>
            <a:ext cx="594066" cy="151216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090398" y="2282602"/>
            <a:ext cx="837093" cy="102611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3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t>9 January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0673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5" name="Group 1"/>
          <p:cNvGrpSpPr>
            <a:grpSpLocks/>
          </p:cNvGrpSpPr>
          <p:nvPr userDrawn="1"/>
        </p:nvGrpSpPr>
        <p:grpSpPr bwMode="auto">
          <a:xfrm>
            <a:off x="179512" y="1148052"/>
            <a:ext cx="6093377" cy="3799962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994132" y="2724554"/>
            <a:ext cx="265500" cy="423260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6516216" y="2715766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6472054" y="3703246"/>
            <a:ext cx="404202" cy="346524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6519169" y="1707654"/>
            <a:ext cx="287995" cy="288032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t>January 9, 2023</a:t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74863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46509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</p:spPr>
        <p:txBody>
          <a:bodyPr lIns="108000"/>
          <a:lstStyle>
            <a:lvl1pPr marL="685800" indent="-685800" algn="l"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950"/>
              </a:spcBef>
              <a:buSzPct val="80000"/>
              <a:buFontTx/>
              <a:buBlip>
                <a:blip r:embed="rId3"/>
              </a:buBlip>
              <a:defRPr sz="3200"/>
            </a:lvl2pPr>
            <a:lvl3pPr marL="457200" indent="-457200" algn="l">
              <a:buSzPct val="80000"/>
              <a:buFontTx/>
              <a:buBlip>
                <a:blip r:embed="rId3"/>
              </a:buBlip>
              <a:defRPr/>
            </a:lvl3pPr>
            <a:lvl4pPr marL="342900" indent="-342900" algn="l">
              <a:buSzPct val="80000"/>
              <a:buFontTx/>
              <a:buBlip>
                <a:blip r:embed="rId3"/>
              </a:buBlip>
              <a:defRPr/>
            </a:lvl4pPr>
            <a:lvl5pPr marL="300038" indent="-300038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09576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</p:spPr>
        <p:txBody>
          <a:bodyPr vert="horz"/>
          <a:lstStyle>
            <a:lvl1pPr marL="914400" indent="-914400" algn="l">
              <a:buFont typeface="+mj-lt"/>
              <a:buAutoNum type="arabicPeriod"/>
              <a:defRPr sz="3600"/>
            </a:lvl1pPr>
            <a:lvl2pPr marL="742950" indent="-742950" algn="l">
              <a:buFont typeface="+mj-lt"/>
              <a:buAutoNum type="arabicPeriod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4350" indent="-51435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342900" indent="-342900" algn="l">
              <a:buFont typeface="+mj-lt"/>
              <a:buAutoNum type="arabicPeriod"/>
              <a:defRPr sz="3600"/>
            </a:lvl5pPr>
          </a:lstStyle>
          <a:p>
            <a:pPr lvl="1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t>January 9,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36473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27212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43895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9881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59437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t>January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1070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PaintStrip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3558"/>
            <a:ext cx="8496944" cy="3421912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3063" y="1752600"/>
            <a:ext cx="5853112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</p:sldLayoutIdLst>
  <p:transition spd="slow">
    <p:fade thruBlk="1"/>
  </p:transition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 spc="50">
          <a:solidFill>
            <a:srgbClr val="FFFFFF"/>
          </a:solidFill>
          <a:latin typeface="+mj-lt"/>
          <a:ea typeface="+mj-ea"/>
          <a:cs typeface="+mj-cs"/>
          <a:sym typeface="Novecento wide Book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342900" indent="-3429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marL="742950" indent="-28575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marL="11430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marL="16002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marL="20574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3478"/>
            <a:ext cx="4032448" cy="1016624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t>January 9, 2023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40" r:id="rId15"/>
    <p:sldLayoutId id="2147483841" r:id="rId16"/>
    <p:sldLayoutId id="2147483842" r:id="rId17"/>
    <p:sldLayoutId id="2147483844" r:id="rId18"/>
    <p:sldLayoutId id="2147483839" r:id="rId19"/>
    <p:sldLayoutId id="2147483847" r:id="rId20"/>
    <p:sldLayoutId id="2147483851" r:id="rId21"/>
    <p:sldLayoutId id="2147483846" r:id="rId22"/>
    <p:sldLayoutId id="2147483852" r:id="rId23"/>
    <p:sldLayoutId id="2147483849" r:id="rId24"/>
    <p:sldLayoutId id="2147483845" r:id="rId25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cap="all" spc="50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95275" indent="-295275" algn="ctr" rtl="0" eaLnBrk="0" fontAlgn="base" hangingPunct="0">
        <a:spcBef>
          <a:spcPts val="1950"/>
        </a:spcBef>
        <a:spcAft>
          <a:spcPct val="0"/>
        </a:spcAft>
        <a:defRPr sz="5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300038" indent="-300038" algn="ctr" rtl="0" eaLnBrk="0" fontAlgn="base" hangingPunct="0">
        <a:spcBef>
          <a:spcPts val="195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300038" indent="-300038" algn="ctr" rtl="0" eaLnBrk="0" fontAlgn="base" hangingPunct="0">
        <a:spcBef>
          <a:spcPts val="1950"/>
        </a:spcBef>
        <a:spcAft>
          <a:spcPct val="0"/>
        </a:spcAft>
        <a:defRPr sz="27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300038" indent="-300038" algn="ctr" rtl="0" eaLnBrk="0" fontAlgn="base" hangingPunct="0">
        <a:spcBef>
          <a:spcPts val="195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300038" indent="-300038" algn="ctr" rtl="0" eaLnBrk="0" fontAlgn="base" hangingPunct="0">
        <a:spcBef>
          <a:spcPts val="195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4714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6429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8143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9858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henamancodes/predict-diabitie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analyticsvidhya.com/blog/2021/07/diabetes-prediction-with-pycare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436" y="1719224"/>
            <a:ext cx="5898036" cy="1028700"/>
          </a:xfrm>
        </p:spPr>
        <p:txBody>
          <a:bodyPr/>
          <a:lstStyle/>
          <a:p>
            <a:pPr eaLnBrk="1" hangingPunct="1">
              <a:defRPr/>
            </a:pPr>
            <a:r>
              <a:rPr lang="en-US" sz="5900" dirty="0"/>
              <a:t>Predict Diabetes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C5CCE4-1E60-4DEB-9059-3CD5DC92BE6C}"/>
              </a:ext>
            </a:extLst>
          </p:cNvPr>
          <p:cNvSpPr txBox="1"/>
          <p:nvPr/>
        </p:nvSpPr>
        <p:spPr>
          <a:xfrm>
            <a:off x="3839886" y="1203598"/>
            <a:ext cx="15800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Final Project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4D216D2-8389-455C-8589-6D451AA91BD1}"/>
              </a:ext>
            </a:extLst>
          </p:cNvPr>
          <p:cNvSpPr txBox="1"/>
          <p:nvPr/>
        </p:nvSpPr>
        <p:spPr>
          <a:xfrm>
            <a:off x="3481798" y="2847737"/>
            <a:ext cx="2180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Josefin Slab"/>
              </a:rPr>
              <a:t>111024509</a:t>
            </a:r>
            <a:r>
              <a:rPr lang="zh-TW" altLang="en-US" sz="2000" b="1" dirty="0">
                <a:solidFill>
                  <a:schemeClr val="bg1"/>
                </a:solidFill>
                <a:latin typeface="Josefin Slab"/>
              </a:rPr>
              <a:t> 陳冠霖</a:t>
            </a:r>
            <a:endParaRPr lang="en-US" altLang="zh-TW" sz="2000" b="1" dirty="0">
              <a:solidFill>
                <a:schemeClr val="bg1"/>
              </a:solidFill>
              <a:latin typeface="Josefin Slab"/>
            </a:endParaRPr>
          </a:p>
          <a:p>
            <a:r>
              <a:rPr lang="en-US" altLang="zh-TW" sz="2000" b="1" dirty="0">
                <a:solidFill>
                  <a:schemeClr val="bg1"/>
                </a:solidFill>
                <a:latin typeface="Josefin Slab"/>
              </a:rPr>
              <a:t>111024518</a:t>
            </a:r>
            <a:r>
              <a:rPr lang="zh-TW" altLang="en-US" sz="2000" b="1" dirty="0">
                <a:solidFill>
                  <a:schemeClr val="bg1"/>
                </a:solidFill>
                <a:latin typeface="Josefin Slab"/>
              </a:rPr>
              <a:t> 廖翊廷</a:t>
            </a:r>
            <a:endParaRPr lang="en-US" altLang="zh-TW" sz="2000" b="1" dirty="0">
              <a:solidFill>
                <a:schemeClr val="bg1"/>
              </a:solidFill>
              <a:latin typeface="Josefin Slab"/>
            </a:endParaRPr>
          </a:p>
          <a:p>
            <a:r>
              <a:rPr lang="en-US" altLang="zh-TW" sz="2000" b="1" dirty="0">
                <a:solidFill>
                  <a:schemeClr val="bg1"/>
                </a:solidFill>
                <a:latin typeface="Josefin Slab"/>
              </a:rPr>
              <a:t>111024524</a:t>
            </a:r>
            <a:r>
              <a:rPr lang="zh-TW" altLang="en-US" sz="2000" b="1" dirty="0">
                <a:solidFill>
                  <a:schemeClr val="bg1"/>
                </a:solidFill>
                <a:latin typeface="Josefin Slab"/>
              </a:rPr>
              <a:t> 李其炫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 err="1"/>
              <a:t>lda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60F108-1F4A-42FD-A406-EC1E4B5E8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7896"/>
              </p:ext>
            </p:extLst>
          </p:nvPr>
        </p:nvGraphicFramePr>
        <p:xfrm>
          <a:off x="1319808" y="1951842"/>
          <a:ext cx="6504384" cy="13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096">
                  <a:extLst>
                    <a:ext uri="{9D8B030D-6E8A-4147-A177-3AD203B41FA5}">
                      <a16:colId xmlns:a16="http://schemas.microsoft.com/office/drawing/2014/main" val="1670260239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385800741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214508020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1271172938"/>
                    </a:ext>
                  </a:extLst>
                </a:gridCol>
              </a:tblGrid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Sensitivity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Specificity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Accuracy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AUC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71445"/>
                  </a:ext>
                </a:extLst>
              </a:tr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0.84768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0.74194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0.78672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5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32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 err="1"/>
              <a:t>qda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Placeholder 12" descr="LargePaintSquare_Mint.png">
            <a:extLst>
              <a:ext uri="{FF2B5EF4-FFF2-40B4-BE49-F238E27FC236}">
                <a16:creationId xmlns:a16="http://schemas.microsoft.com/office/drawing/2014/main" id="{756B9E9F-4947-43EA-BB97-CF0A02E6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211665" y="1366225"/>
            <a:ext cx="4248472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12" descr="LargePaintSquare_Mint.png">
            <a:extLst>
              <a:ext uri="{FF2B5EF4-FFF2-40B4-BE49-F238E27FC236}">
                <a16:creationId xmlns:a16="http://schemas.microsoft.com/office/drawing/2014/main" id="{98CF6CDA-63A3-43E9-9FB6-E21B7AC0B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4683865" y="1366225"/>
            <a:ext cx="4258138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5E287FD-6A1B-4F55-8C73-C18A67D6C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214895"/>
              </p:ext>
            </p:extLst>
          </p:nvPr>
        </p:nvGraphicFramePr>
        <p:xfrm>
          <a:off x="4815154" y="1548007"/>
          <a:ext cx="3995559" cy="256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853">
                  <a:extLst>
                    <a:ext uri="{9D8B030D-6E8A-4147-A177-3AD203B41FA5}">
                      <a16:colId xmlns:a16="http://schemas.microsoft.com/office/drawing/2014/main" val="3762176642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2991786317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1286294366"/>
                    </a:ext>
                  </a:extLst>
                </a:gridCol>
              </a:tblGrid>
              <a:tr h="853752">
                <a:tc>
                  <a:txBody>
                    <a:bodyPr/>
                    <a:lstStyle/>
                    <a:p>
                      <a:endParaRPr lang="en-US" altLang="zh-TW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58611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117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31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020519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34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35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37602"/>
                  </a:ext>
                </a:extLst>
              </a:tr>
            </a:tbl>
          </a:graphicData>
        </a:graphic>
      </p:graphicFrame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9F5172D-D058-45B4-96CF-F50B91526564}"/>
              </a:ext>
            </a:extLst>
          </p:cNvPr>
          <p:cNvCxnSpPr>
            <a:cxnSpLocks/>
          </p:cNvCxnSpPr>
          <p:nvPr/>
        </p:nvCxnSpPr>
        <p:spPr bwMode="auto">
          <a:xfrm>
            <a:off x="4814619" y="1546958"/>
            <a:ext cx="1341022" cy="84858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EE2CC7-C5A3-49B5-9FEA-AE321328FB1B}"/>
              </a:ext>
            </a:extLst>
          </p:cNvPr>
          <p:cNvSpPr txBox="1"/>
          <p:nvPr/>
        </p:nvSpPr>
        <p:spPr>
          <a:xfrm>
            <a:off x="4683329" y="2035927"/>
            <a:ext cx="118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Prediction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C4873E-B326-4470-83B9-257B21720A71}"/>
              </a:ext>
            </a:extLst>
          </p:cNvPr>
          <p:cNvSpPr txBox="1"/>
          <p:nvPr/>
        </p:nvSpPr>
        <p:spPr>
          <a:xfrm>
            <a:off x="5459057" y="1544926"/>
            <a:ext cx="657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True</a:t>
            </a:r>
            <a:endParaRPr lang="zh-TW" altLang="en-US" sz="2000" b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AB5B76-4B11-45EF-9D56-F64B256DC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87" y="1544926"/>
            <a:ext cx="3995559" cy="25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7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 err="1"/>
              <a:t>qda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60F108-1F4A-42FD-A406-EC1E4B5E8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965776"/>
              </p:ext>
            </p:extLst>
          </p:nvPr>
        </p:nvGraphicFramePr>
        <p:xfrm>
          <a:off x="1319808" y="1951842"/>
          <a:ext cx="6504384" cy="13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096">
                  <a:extLst>
                    <a:ext uri="{9D8B030D-6E8A-4147-A177-3AD203B41FA5}">
                      <a16:colId xmlns:a16="http://schemas.microsoft.com/office/drawing/2014/main" val="1670260239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385800741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214508020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1271172938"/>
                    </a:ext>
                  </a:extLst>
                </a:gridCol>
              </a:tblGrid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Sensitivity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Specificity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Accuracy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AUC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71445"/>
                  </a:ext>
                </a:extLst>
              </a:tr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0.5303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0.77483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0.70046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0.74493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5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42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NAÏVE </a:t>
            </a:r>
            <a:r>
              <a:rPr lang="en-US" altLang="zh-TW" sz="2400" dirty="0" err="1"/>
              <a:t>bAYES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Placeholder 12" descr="LargePaintSquare_Mint.png">
            <a:extLst>
              <a:ext uri="{FF2B5EF4-FFF2-40B4-BE49-F238E27FC236}">
                <a16:creationId xmlns:a16="http://schemas.microsoft.com/office/drawing/2014/main" id="{756B9E9F-4947-43EA-BB97-CF0A02E6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211665" y="1366225"/>
            <a:ext cx="4248472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12" descr="LargePaintSquare_Mint.png">
            <a:extLst>
              <a:ext uri="{FF2B5EF4-FFF2-40B4-BE49-F238E27FC236}">
                <a16:creationId xmlns:a16="http://schemas.microsoft.com/office/drawing/2014/main" id="{98CF6CDA-63A3-43E9-9FB6-E21B7AC0B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4683865" y="1366225"/>
            <a:ext cx="4258138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5E287FD-6A1B-4F55-8C73-C18A67D6C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363826"/>
              </p:ext>
            </p:extLst>
          </p:nvPr>
        </p:nvGraphicFramePr>
        <p:xfrm>
          <a:off x="4815154" y="1548007"/>
          <a:ext cx="3995559" cy="256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853">
                  <a:extLst>
                    <a:ext uri="{9D8B030D-6E8A-4147-A177-3AD203B41FA5}">
                      <a16:colId xmlns:a16="http://schemas.microsoft.com/office/drawing/2014/main" val="3762176642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2991786317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1286294366"/>
                    </a:ext>
                  </a:extLst>
                </a:gridCol>
              </a:tblGrid>
              <a:tr h="853752">
                <a:tc>
                  <a:txBody>
                    <a:bodyPr/>
                    <a:lstStyle/>
                    <a:p>
                      <a:endParaRPr lang="en-US" altLang="zh-TW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58611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123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34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020519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28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37602"/>
                  </a:ext>
                </a:extLst>
              </a:tr>
            </a:tbl>
          </a:graphicData>
        </a:graphic>
      </p:graphicFrame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9F5172D-D058-45B4-96CF-F50B91526564}"/>
              </a:ext>
            </a:extLst>
          </p:cNvPr>
          <p:cNvCxnSpPr>
            <a:cxnSpLocks/>
          </p:cNvCxnSpPr>
          <p:nvPr/>
        </p:nvCxnSpPr>
        <p:spPr bwMode="auto">
          <a:xfrm>
            <a:off x="4814619" y="1546958"/>
            <a:ext cx="1341022" cy="84858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EE2CC7-C5A3-49B5-9FEA-AE321328FB1B}"/>
              </a:ext>
            </a:extLst>
          </p:cNvPr>
          <p:cNvSpPr txBox="1"/>
          <p:nvPr/>
        </p:nvSpPr>
        <p:spPr>
          <a:xfrm>
            <a:off x="4683329" y="2035927"/>
            <a:ext cx="118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Prediction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C4873E-B326-4470-83B9-257B21720A71}"/>
              </a:ext>
            </a:extLst>
          </p:cNvPr>
          <p:cNvSpPr txBox="1"/>
          <p:nvPr/>
        </p:nvSpPr>
        <p:spPr>
          <a:xfrm>
            <a:off x="5459057" y="1544926"/>
            <a:ext cx="657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True</a:t>
            </a:r>
            <a:endParaRPr lang="zh-TW" altLang="en-US" sz="2000" b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7CA01B-294F-44EE-BBFB-BC1E7C02D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21" y="1544926"/>
            <a:ext cx="3995559" cy="256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8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NAÏVE </a:t>
            </a:r>
            <a:r>
              <a:rPr lang="en-US" altLang="zh-TW" sz="2400" dirty="0" err="1"/>
              <a:t>bAYES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60F108-1F4A-42FD-A406-EC1E4B5E8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021676"/>
              </p:ext>
            </p:extLst>
          </p:nvPr>
        </p:nvGraphicFramePr>
        <p:xfrm>
          <a:off x="1319808" y="1951842"/>
          <a:ext cx="6504384" cy="13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096">
                  <a:extLst>
                    <a:ext uri="{9D8B030D-6E8A-4147-A177-3AD203B41FA5}">
                      <a16:colId xmlns:a16="http://schemas.microsoft.com/office/drawing/2014/main" val="1670260239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385800741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214508020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1271172938"/>
                    </a:ext>
                  </a:extLst>
                </a:gridCol>
              </a:tblGrid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Sensitivity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Specificity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Accuracy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AUC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71445"/>
                  </a:ext>
                </a:extLst>
              </a:tr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0.48485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0.81457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0.71429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0.7511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5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540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sz="2400" dirty="0"/>
              <a:t>TREE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Placeholder 12" descr="LargePaintSquare_Mint.png">
            <a:extLst>
              <a:ext uri="{FF2B5EF4-FFF2-40B4-BE49-F238E27FC236}">
                <a16:creationId xmlns:a16="http://schemas.microsoft.com/office/drawing/2014/main" id="{756B9E9F-4947-43EA-BB97-CF0A02E6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211665" y="1366225"/>
            <a:ext cx="4248472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12" descr="LargePaintSquare_Mint.png">
            <a:extLst>
              <a:ext uri="{FF2B5EF4-FFF2-40B4-BE49-F238E27FC236}">
                <a16:creationId xmlns:a16="http://schemas.microsoft.com/office/drawing/2014/main" id="{98CF6CDA-63A3-43E9-9FB6-E21B7AC0B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4683865" y="1366225"/>
            <a:ext cx="4258138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5E287FD-6A1B-4F55-8C73-C18A67D6C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984740"/>
              </p:ext>
            </p:extLst>
          </p:nvPr>
        </p:nvGraphicFramePr>
        <p:xfrm>
          <a:off x="4815154" y="1548007"/>
          <a:ext cx="3995559" cy="256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853">
                  <a:extLst>
                    <a:ext uri="{9D8B030D-6E8A-4147-A177-3AD203B41FA5}">
                      <a16:colId xmlns:a16="http://schemas.microsoft.com/office/drawing/2014/main" val="3762176642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2991786317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1286294366"/>
                    </a:ext>
                  </a:extLst>
                </a:gridCol>
              </a:tblGrid>
              <a:tr h="853752">
                <a:tc>
                  <a:txBody>
                    <a:bodyPr/>
                    <a:lstStyle/>
                    <a:p>
                      <a:endParaRPr lang="en-US" altLang="zh-TW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58611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143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48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020519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18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37602"/>
                  </a:ext>
                </a:extLst>
              </a:tr>
            </a:tbl>
          </a:graphicData>
        </a:graphic>
      </p:graphicFrame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9F5172D-D058-45B4-96CF-F50B91526564}"/>
              </a:ext>
            </a:extLst>
          </p:cNvPr>
          <p:cNvCxnSpPr>
            <a:cxnSpLocks/>
          </p:cNvCxnSpPr>
          <p:nvPr/>
        </p:nvCxnSpPr>
        <p:spPr bwMode="auto">
          <a:xfrm>
            <a:off x="4814619" y="1546958"/>
            <a:ext cx="1341022" cy="84858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EE2CC7-C5A3-49B5-9FEA-AE321328FB1B}"/>
              </a:ext>
            </a:extLst>
          </p:cNvPr>
          <p:cNvSpPr txBox="1"/>
          <p:nvPr/>
        </p:nvSpPr>
        <p:spPr>
          <a:xfrm>
            <a:off x="4683329" y="2035927"/>
            <a:ext cx="118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Prediction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C4873E-B326-4470-83B9-257B21720A71}"/>
              </a:ext>
            </a:extLst>
          </p:cNvPr>
          <p:cNvSpPr txBox="1"/>
          <p:nvPr/>
        </p:nvSpPr>
        <p:spPr>
          <a:xfrm>
            <a:off x="5459057" y="1544926"/>
            <a:ext cx="657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True</a:t>
            </a:r>
            <a:endParaRPr lang="zh-TW" altLang="en-US" sz="2000" b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DAE223A2-240A-4059-946A-F0F40C309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21" y="1546466"/>
            <a:ext cx="3995559" cy="256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sz="2400" dirty="0"/>
              <a:t>TREE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60F108-1F4A-42FD-A406-EC1E4B5E8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86830"/>
              </p:ext>
            </p:extLst>
          </p:nvPr>
        </p:nvGraphicFramePr>
        <p:xfrm>
          <a:off x="1319808" y="1951842"/>
          <a:ext cx="6504384" cy="13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096">
                  <a:extLst>
                    <a:ext uri="{9D8B030D-6E8A-4147-A177-3AD203B41FA5}">
                      <a16:colId xmlns:a16="http://schemas.microsoft.com/office/drawing/2014/main" val="1670260239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385800741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214508020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1271172938"/>
                    </a:ext>
                  </a:extLst>
                </a:gridCol>
              </a:tblGrid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Sensitivity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Specificity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Accuracy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AUC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71445"/>
                  </a:ext>
                </a:extLst>
              </a:tr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0.27273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0.94702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0.74194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0.7067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5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48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RANDOM FOREST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Placeholder 12" descr="LargePaintSquare_Mint.png">
            <a:extLst>
              <a:ext uri="{FF2B5EF4-FFF2-40B4-BE49-F238E27FC236}">
                <a16:creationId xmlns:a16="http://schemas.microsoft.com/office/drawing/2014/main" id="{756B9E9F-4947-43EA-BB97-CF0A02E6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211665" y="1366225"/>
            <a:ext cx="4248472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12" descr="LargePaintSquare_Mint.png">
            <a:extLst>
              <a:ext uri="{FF2B5EF4-FFF2-40B4-BE49-F238E27FC236}">
                <a16:creationId xmlns:a16="http://schemas.microsoft.com/office/drawing/2014/main" id="{98CF6CDA-63A3-43E9-9FB6-E21B7AC0B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4683865" y="1366225"/>
            <a:ext cx="4258138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5E287FD-6A1B-4F55-8C73-C18A67D6C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70360"/>
              </p:ext>
            </p:extLst>
          </p:nvPr>
        </p:nvGraphicFramePr>
        <p:xfrm>
          <a:off x="4815154" y="1548007"/>
          <a:ext cx="3995559" cy="256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853">
                  <a:extLst>
                    <a:ext uri="{9D8B030D-6E8A-4147-A177-3AD203B41FA5}">
                      <a16:colId xmlns:a16="http://schemas.microsoft.com/office/drawing/2014/main" val="3762176642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2991786317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1286294366"/>
                    </a:ext>
                  </a:extLst>
                </a:gridCol>
              </a:tblGrid>
              <a:tr h="853752">
                <a:tc>
                  <a:txBody>
                    <a:bodyPr/>
                    <a:lstStyle/>
                    <a:p>
                      <a:endParaRPr lang="en-US" altLang="zh-TW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58611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128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020519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28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36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37602"/>
                  </a:ext>
                </a:extLst>
              </a:tr>
            </a:tbl>
          </a:graphicData>
        </a:graphic>
      </p:graphicFrame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9F5172D-D058-45B4-96CF-F50B91526564}"/>
              </a:ext>
            </a:extLst>
          </p:cNvPr>
          <p:cNvCxnSpPr>
            <a:cxnSpLocks/>
          </p:cNvCxnSpPr>
          <p:nvPr/>
        </p:nvCxnSpPr>
        <p:spPr bwMode="auto">
          <a:xfrm>
            <a:off x="4814619" y="1546958"/>
            <a:ext cx="1341022" cy="84858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EE2CC7-C5A3-49B5-9FEA-AE321328FB1B}"/>
              </a:ext>
            </a:extLst>
          </p:cNvPr>
          <p:cNvSpPr txBox="1"/>
          <p:nvPr/>
        </p:nvSpPr>
        <p:spPr>
          <a:xfrm>
            <a:off x="4683329" y="2035927"/>
            <a:ext cx="118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Prediction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C4873E-B326-4470-83B9-257B21720A71}"/>
              </a:ext>
            </a:extLst>
          </p:cNvPr>
          <p:cNvSpPr txBox="1"/>
          <p:nvPr/>
        </p:nvSpPr>
        <p:spPr>
          <a:xfrm>
            <a:off x="5459057" y="1544926"/>
            <a:ext cx="657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True</a:t>
            </a:r>
            <a:endParaRPr lang="zh-TW" altLang="en-US" sz="2000" b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B80D011-E649-45F9-8A74-5EE6CC094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21" y="1546466"/>
            <a:ext cx="3995559" cy="256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8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RANDOM FOREST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60F108-1F4A-42FD-A406-EC1E4B5E8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384424"/>
              </p:ext>
            </p:extLst>
          </p:nvPr>
        </p:nvGraphicFramePr>
        <p:xfrm>
          <a:off x="1319808" y="1951842"/>
          <a:ext cx="6504384" cy="13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096">
                  <a:extLst>
                    <a:ext uri="{9D8B030D-6E8A-4147-A177-3AD203B41FA5}">
                      <a16:colId xmlns:a16="http://schemas.microsoft.com/office/drawing/2014/main" val="1670260239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385800741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214508020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1271172938"/>
                    </a:ext>
                  </a:extLst>
                </a:gridCol>
              </a:tblGrid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Sensitivity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Specificity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Accuracy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AUC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71445"/>
                  </a:ext>
                </a:extLst>
              </a:tr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0.54545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0.84768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0.75576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0.78351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5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19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BOOSTING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Placeholder 12" descr="LargePaintSquare_Mint.png">
            <a:extLst>
              <a:ext uri="{FF2B5EF4-FFF2-40B4-BE49-F238E27FC236}">
                <a16:creationId xmlns:a16="http://schemas.microsoft.com/office/drawing/2014/main" id="{756B9E9F-4947-43EA-BB97-CF0A02E6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211665" y="1366225"/>
            <a:ext cx="4248472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12" descr="LargePaintSquare_Mint.png">
            <a:extLst>
              <a:ext uri="{FF2B5EF4-FFF2-40B4-BE49-F238E27FC236}">
                <a16:creationId xmlns:a16="http://schemas.microsoft.com/office/drawing/2014/main" id="{98CF6CDA-63A3-43E9-9FB6-E21B7AC0B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4683865" y="1366225"/>
            <a:ext cx="4258138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5E287FD-6A1B-4F55-8C73-C18A67D6C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604747"/>
              </p:ext>
            </p:extLst>
          </p:nvPr>
        </p:nvGraphicFramePr>
        <p:xfrm>
          <a:off x="4815154" y="1548007"/>
          <a:ext cx="3995559" cy="256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853">
                  <a:extLst>
                    <a:ext uri="{9D8B030D-6E8A-4147-A177-3AD203B41FA5}">
                      <a16:colId xmlns:a16="http://schemas.microsoft.com/office/drawing/2014/main" val="3762176642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2991786317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1286294366"/>
                    </a:ext>
                  </a:extLst>
                </a:gridCol>
              </a:tblGrid>
              <a:tr h="853752">
                <a:tc>
                  <a:txBody>
                    <a:bodyPr/>
                    <a:lstStyle/>
                    <a:p>
                      <a:endParaRPr lang="en-US" altLang="zh-TW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58611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127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020519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24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36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37602"/>
                  </a:ext>
                </a:extLst>
              </a:tr>
            </a:tbl>
          </a:graphicData>
        </a:graphic>
      </p:graphicFrame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9F5172D-D058-45B4-96CF-F50B91526564}"/>
              </a:ext>
            </a:extLst>
          </p:cNvPr>
          <p:cNvCxnSpPr>
            <a:cxnSpLocks/>
          </p:cNvCxnSpPr>
          <p:nvPr/>
        </p:nvCxnSpPr>
        <p:spPr bwMode="auto">
          <a:xfrm>
            <a:off x="4814619" y="1546958"/>
            <a:ext cx="1341022" cy="84858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EE2CC7-C5A3-49B5-9FEA-AE321328FB1B}"/>
              </a:ext>
            </a:extLst>
          </p:cNvPr>
          <p:cNvSpPr txBox="1"/>
          <p:nvPr/>
        </p:nvSpPr>
        <p:spPr>
          <a:xfrm>
            <a:off x="4683329" y="2035927"/>
            <a:ext cx="118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Prediction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C4873E-B326-4470-83B9-257B21720A71}"/>
              </a:ext>
            </a:extLst>
          </p:cNvPr>
          <p:cNvSpPr txBox="1"/>
          <p:nvPr/>
        </p:nvSpPr>
        <p:spPr>
          <a:xfrm>
            <a:off x="5459057" y="1544926"/>
            <a:ext cx="657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True</a:t>
            </a:r>
            <a:endParaRPr lang="zh-TW" altLang="en-US" sz="2000" b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093293-2584-4B02-AF16-3D756F0E3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87" y="1548007"/>
            <a:ext cx="3995559" cy="25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4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63688" y="1243235"/>
            <a:ext cx="6062439" cy="3137520"/>
          </a:xfrm>
        </p:spPr>
        <p:txBody>
          <a:bodyPr/>
          <a:lstStyle/>
          <a:p>
            <a:pPr marL="0" indent="0" algn="l">
              <a:spcBef>
                <a:spcPts val="3000"/>
              </a:spcBef>
            </a:pPr>
            <a:r>
              <a:rPr lang="en-US" sz="2400" dirty="0"/>
              <a:t>EDA</a:t>
            </a:r>
          </a:p>
          <a:p>
            <a:pPr marL="0" indent="0" algn="l">
              <a:spcBef>
                <a:spcPts val="3000"/>
              </a:spcBef>
            </a:pPr>
            <a:r>
              <a:rPr lang="en-US" sz="2400" dirty="0"/>
              <a:t>Model &amp; Summary</a:t>
            </a:r>
          </a:p>
          <a:p>
            <a:pPr marL="0" indent="0" algn="l">
              <a:spcBef>
                <a:spcPts val="3000"/>
              </a:spcBef>
            </a:pPr>
            <a:r>
              <a:rPr lang="en-US" sz="2400" dirty="0"/>
              <a:t>Conclusion</a:t>
            </a:r>
          </a:p>
          <a:p>
            <a:pPr marL="0" indent="0" algn="l">
              <a:spcBef>
                <a:spcPts val="3000"/>
              </a:spcBef>
            </a:pPr>
            <a:r>
              <a:rPr lang="en-US" altLang="zh-TW" sz="2400" dirty="0"/>
              <a:t>Responsibility</a:t>
            </a:r>
          </a:p>
          <a:p>
            <a:pPr marL="0" indent="0" algn="l">
              <a:spcBef>
                <a:spcPts val="3000"/>
              </a:spcBef>
            </a:pPr>
            <a:r>
              <a:rPr lang="en-US" altLang="zh-TW" sz="2400" dirty="0"/>
              <a:t>Resources</a:t>
            </a:r>
            <a:r>
              <a:rPr lang="zh-TW" altLang="en-US" sz="2400" dirty="0"/>
              <a:t> </a:t>
            </a:r>
            <a:r>
              <a:rPr lang="en-US" altLang="zh-TW" sz="2400" dirty="0"/>
              <a:t>&amp;</a:t>
            </a:r>
            <a:r>
              <a:rPr lang="zh-TW" altLang="en-US" sz="2400" dirty="0"/>
              <a:t> </a:t>
            </a:r>
            <a:r>
              <a:rPr lang="en-US" altLang="zh-TW" sz="2400" dirty="0"/>
              <a:t>Reference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outline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021B-03AA-7C48-9857-B92C6264B29A}" type="datetime4">
              <a:rPr lang="en-US" smtClean="0"/>
              <a:t>January 9,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reeform 41">
            <a:extLst>
              <a:ext uri="{FF2B5EF4-FFF2-40B4-BE49-F238E27FC236}">
                <a16:creationId xmlns:a16="http://schemas.microsoft.com/office/drawing/2014/main" id="{AD66F630-DC89-4837-995B-9855617D4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084" y="1384247"/>
            <a:ext cx="206580" cy="206608"/>
          </a:xfrm>
          <a:custGeom>
            <a:avLst/>
            <a:gdLst>
              <a:gd name="T0" fmla="*/ 621 w 622"/>
              <a:gd name="T1" fmla="*/ 310 h 622"/>
              <a:gd name="T2" fmla="*/ 621 w 622"/>
              <a:gd name="T3" fmla="*/ 310 h 622"/>
              <a:gd name="T4" fmla="*/ 310 w 622"/>
              <a:gd name="T5" fmla="*/ 621 h 622"/>
              <a:gd name="T6" fmla="*/ 0 w 622"/>
              <a:gd name="T7" fmla="*/ 310 h 622"/>
              <a:gd name="T8" fmla="*/ 310 w 622"/>
              <a:gd name="T9" fmla="*/ 0 h 622"/>
              <a:gd name="T10" fmla="*/ 621 w 622"/>
              <a:gd name="T11" fmla="*/ 31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2" h="622">
                <a:moveTo>
                  <a:pt x="621" y="310"/>
                </a:moveTo>
                <a:lnTo>
                  <a:pt x="621" y="310"/>
                </a:lnTo>
                <a:cubicBezTo>
                  <a:pt x="621" y="465"/>
                  <a:pt x="487" y="621"/>
                  <a:pt x="310" y="621"/>
                </a:cubicBezTo>
                <a:cubicBezTo>
                  <a:pt x="133" y="621"/>
                  <a:pt x="0" y="465"/>
                  <a:pt x="0" y="310"/>
                </a:cubicBezTo>
                <a:cubicBezTo>
                  <a:pt x="0" y="133"/>
                  <a:pt x="133" y="0"/>
                  <a:pt x="310" y="0"/>
                </a:cubicBezTo>
                <a:cubicBezTo>
                  <a:pt x="487" y="0"/>
                  <a:pt x="621" y="133"/>
                  <a:pt x="621" y="310"/>
                </a:cubicBezTo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 dirty="0"/>
          </a:p>
        </p:txBody>
      </p:sp>
      <p:sp>
        <p:nvSpPr>
          <p:cNvPr id="9" name="Freeform 41">
            <a:extLst>
              <a:ext uri="{FF2B5EF4-FFF2-40B4-BE49-F238E27FC236}">
                <a16:creationId xmlns:a16="http://schemas.microsoft.com/office/drawing/2014/main" id="{B6628B4E-D0C8-41BA-B1C6-B5A75D228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084" y="2126098"/>
            <a:ext cx="206580" cy="206608"/>
          </a:xfrm>
          <a:custGeom>
            <a:avLst/>
            <a:gdLst>
              <a:gd name="T0" fmla="*/ 621 w 622"/>
              <a:gd name="T1" fmla="*/ 310 h 622"/>
              <a:gd name="T2" fmla="*/ 621 w 622"/>
              <a:gd name="T3" fmla="*/ 310 h 622"/>
              <a:gd name="T4" fmla="*/ 310 w 622"/>
              <a:gd name="T5" fmla="*/ 621 h 622"/>
              <a:gd name="T6" fmla="*/ 0 w 622"/>
              <a:gd name="T7" fmla="*/ 310 h 622"/>
              <a:gd name="T8" fmla="*/ 310 w 622"/>
              <a:gd name="T9" fmla="*/ 0 h 622"/>
              <a:gd name="T10" fmla="*/ 621 w 622"/>
              <a:gd name="T11" fmla="*/ 31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2" h="622">
                <a:moveTo>
                  <a:pt x="621" y="310"/>
                </a:moveTo>
                <a:lnTo>
                  <a:pt x="621" y="310"/>
                </a:lnTo>
                <a:cubicBezTo>
                  <a:pt x="621" y="465"/>
                  <a:pt x="487" y="621"/>
                  <a:pt x="310" y="621"/>
                </a:cubicBezTo>
                <a:cubicBezTo>
                  <a:pt x="133" y="621"/>
                  <a:pt x="0" y="465"/>
                  <a:pt x="0" y="310"/>
                </a:cubicBezTo>
                <a:cubicBezTo>
                  <a:pt x="0" y="133"/>
                  <a:pt x="133" y="0"/>
                  <a:pt x="310" y="0"/>
                </a:cubicBezTo>
                <a:cubicBezTo>
                  <a:pt x="487" y="0"/>
                  <a:pt x="621" y="133"/>
                  <a:pt x="621" y="310"/>
                </a:cubicBezTo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10" name="Freeform 41">
            <a:extLst>
              <a:ext uri="{FF2B5EF4-FFF2-40B4-BE49-F238E27FC236}">
                <a16:creationId xmlns:a16="http://schemas.microsoft.com/office/drawing/2014/main" id="{AA60463C-03B3-4D51-A15B-86C998BEE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084" y="2867949"/>
            <a:ext cx="206580" cy="206608"/>
          </a:xfrm>
          <a:custGeom>
            <a:avLst/>
            <a:gdLst>
              <a:gd name="T0" fmla="*/ 621 w 622"/>
              <a:gd name="T1" fmla="*/ 310 h 622"/>
              <a:gd name="T2" fmla="*/ 621 w 622"/>
              <a:gd name="T3" fmla="*/ 310 h 622"/>
              <a:gd name="T4" fmla="*/ 310 w 622"/>
              <a:gd name="T5" fmla="*/ 621 h 622"/>
              <a:gd name="T6" fmla="*/ 0 w 622"/>
              <a:gd name="T7" fmla="*/ 310 h 622"/>
              <a:gd name="T8" fmla="*/ 310 w 622"/>
              <a:gd name="T9" fmla="*/ 0 h 622"/>
              <a:gd name="T10" fmla="*/ 621 w 622"/>
              <a:gd name="T11" fmla="*/ 31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2" h="622">
                <a:moveTo>
                  <a:pt x="621" y="310"/>
                </a:moveTo>
                <a:lnTo>
                  <a:pt x="621" y="310"/>
                </a:lnTo>
                <a:cubicBezTo>
                  <a:pt x="621" y="465"/>
                  <a:pt x="487" y="621"/>
                  <a:pt x="310" y="621"/>
                </a:cubicBezTo>
                <a:cubicBezTo>
                  <a:pt x="133" y="621"/>
                  <a:pt x="0" y="465"/>
                  <a:pt x="0" y="310"/>
                </a:cubicBezTo>
                <a:cubicBezTo>
                  <a:pt x="0" y="133"/>
                  <a:pt x="133" y="0"/>
                  <a:pt x="310" y="0"/>
                </a:cubicBezTo>
                <a:cubicBezTo>
                  <a:pt x="487" y="0"/>
                  <a:pt x="621" y="133"/>
                  <a:pt x="621" y="310"/>
                </a:cubicBezTo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 dirty="0"/>
          </a:p>
        </p:txBody>
      </p:sp>
      <p:sp>
        <p:nvSpPr>
          <p:cNvPr id="11" name="Freeform 41">
            <a:extLst>
              <a:ext uri="{FF2B5EF4-FFF2-40B4-BE49-F238E27FC236}">
                <a16:creationId xmlns:a16="http://schemas.microsoft.com/office/drawing/2014/main" id="{4DE8E2F5-9679-4389-BBBE-FD97C60DF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084" y="3609800"/>
            <a:ext cx="206580" cy="206608"/>
          </a:xfrm>
          <a:custGeom>
            <a:avLst/>
            <a:gdLst>
              <a:gd name="T0" fmla="*/ 621 w 622"/>
              <a:gd name="T1" fmla="*/ 310 h 622"/>
              <a:gd name="T2" fmla="*/ 621 w 622"/>
              <a:gd name="T3" fmla="*/ 310 h 622"/>
              <a:gd name="T4" fmla="*/ 310 w 622"/>
              <a:gd name="T5" fmla="*/ 621 h 622"/>
              <a:gd name="T6" fmla="*/ 0 w 622"/>
              <a:gd name="T7" fmla="*/ 310 h 622"/>
              <a:gd name="T8" fmla="*/ 310 w 622"/>
              <a:gd name="T9" fmla="*/ 0 h 622"/>
              <a:gd name="T10" fmla="*/ 621 w 622"/>
              <a:gd name="T11" fmla="*/ 31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2" h="622">
                <a:moveTo>
                  <a:pt x="621" y="310"/>
                </a:moveTo>
                <a:lnTo>
                  <a:pt x="621" y="310"/>
                </a:lnTo>
                <a:cubicBezTo>
                  <a:pt x="621" y="465"/>
                  <a:pt x="487" y="621"/>
                  <a:pt x="310" y="621"/>
                </a:cubicBezTo>
                <a:cubicBezTo>
                  <a:pt x="133" y="621"/>
                  <a:pt x="0" y="465"/>
                  <a:pt x="0" y="310"/>
                </a:cubicBezTo>
                <a:cubicBezTo>
                  <a:pt x="0" y="133"/>
                  <a:pt x="133" y="0"/>
                  <a:pt x="310" y="0"/>
                </a:cubicBezTo>
                <a:cubicBezTo>
                  <a:pt x="487" y="0"/>
                  <a:pt x="621" y="133"/>
                  <a:pt x="621" y="310"/>
                </a:cubicBezTo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 dirty="0"/>
          </a:p>
        </p:txBody>
      </p:sp>
      <p:sp>
        <p:nvSpPr>
          <p:cNvPr id="13" name="Freeform 41">
            <a:extLst>
              <a:ext uri="{FF2B5EF4-FFF2-40B4-BE49-F238E27FC236}">
                <a16:creationId xmlns:a16="http://schemas.microsoft.com/office/drawing/2014/main" id="{C10CE1DF-DE7B-4F50-A4E8-28967085D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084" y="4359613"/>
            <a:ext cx="206580" cy="206608"/>
          </a:xfrm>
          <a:custGeom>
            <a:avLst/>
            <a:gdLst>
              <a:gd name="T0" fmla="*/ 621 w 622"/>
              <a:gd name="T1" fmla="*/ 310 h 622"/>
              <a:gd name="T2" fmla="*/ 621 w 622"/>
              <a:gd name="T3" fmla="*/ 310 h 622"/>
              <a:gd name="T4" fmla="*/ 310 w 622"/>
              <a:gd name="T5" fmla="*/ 621 h 622"/>
              <a:gd name="T6" fmla="*/ 0 w 622"/>
              <a:gd name="T7" fmla="*/ 310 h 622"/>
              <a:gd name="T8" fmla="*/ 310 w 622"/>
              <a:gd name="T9" fmla="*/ 0 h 622"/>
              <a:gd name="T10" fmla="*/ 621 w 622"/>
              <a:gd name="T11" fmla="*/ 31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2" h="622">
                <a:moveTo>
                  <a:pt x="621" y="310"/>
                </a:moveTo>
                <a:lnTo>
                  <a:pt x="621" y="310"/>
                </a:lnTo>
                <a:cubicBezTo>
                  <a:pt x="621" y="465"/>
                  <a:pt x="487" y="621"/>
                  <a:pt x="310" y="621"/>
                </a:cubicBezTo>
                <a:cubicBezTo>
                  <a:pt x="133" y="621"/>
                  <a:pt x="0" y="465"/>
                  <a:pt x="0" y="310"/>
                </a:cubicBezTo>
                <a:cubicBezTo>
                  <a:pt x="0" y="133"/>
                  <a:pt x="133" y="0"/>
                  <a:pt x="310" y="0"/>
                </a:cubicBezTo>
                <a:cubicBezTo>
                  <a:pt x="487" y="0"/>
                  <a:pt x="621" y="133"/>
                  <a:pt x="621" y="310"/>
                </a:cubicBezTo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2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BOOSTING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60F108-1F4A-42FD-A406-EC1E4B5E8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684900"/>
              </p:ext>
            </p:extLst>
          </p:nvPr>
        </p:nvGraphicFramePr>
        <p:xfrm>
          <a:off x="1319808" y="1951842"/>
          <a:ext cx="6504384" cy="13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096">
                  <a:extLst>
                    <a:ext uri="{9D8B030D-6E8A-4147-A177-3AD203B41FA5}">
                      <a16:colId xmlns:a16="http://schemas.microsoft.com/office/drawing/2014/main" val="1670260239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385800741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214508020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1271172938"/>
                    </a:ext>
                  </a:extLst>
                </a:gridCol>
              </a:tblGrid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Sensitivity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Specificity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Accuracy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AUC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71445"/>
                  </a:ext>
                </a:extLst>
              </a:tr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0.54545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0.84106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0.75115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0.77483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5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76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SVM ( RADIAL )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Placeholder 12" descr="LargePaintSquare_Mint.png">
            <a:extLst>
              <a:ext uri="{FF2B5EF4-FFF2-40B4-BE49-F238E27FC236}">
                <a16:creationId xmlns:a16="http://schemas.microsoft.com/office/drawing/2014/main" id="{756B9E9F-4947-43EA-BB97-CF0A02E6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211665" y="1366225"/>
            <a:ext cx="4248472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12" descr="LargePaintSquare_Mint.png">
            <a:extLst>
              <a:ext uri="{FF2B5EF4-FFF2-40B4-BE49-F238E27FC236}">
                <a16:creationId xmlns:a16="http://schemas.microsoft.com/office/drawing/2014/main" id="{98CF6CDA-63A3-43E9-9FB6-E21B7AC0B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4683865" y="1366225"/>
            <a:ext cx="4258138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5E287FD-6A1B-4F55-8C73-C18A67D6C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821392"/>
              </p:ext>
            </p:extLst>
          </p:nvPr>
        </p:nvGraphicFramePr>
        <p:xfrm>
          <a:off x="4815154" y="1548007"/>
          <a:ext cx="3995559" cy="256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853">
                  <a:extLst>
                    <a:ext uri="{9D8B030D-6E8A-4147-A177-3AD203B41FA5}">
                      <a16:colId xmlns:a16="http://schemas.microsoft.com/office/drawing/2014/main" val="3762176642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2991786317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1286294366"/>
                    </a:ext>
                  </a:extLst>
                </a:gridCol>
              </a:tblGrid>
              <a:tr h="853752">
                <a:tc>
                  <a:txBody>
                    <a:bodyPr/>
                    <a:lstStyle/>
                    <a:p>
                      <a:endParaRPr lang="en-US" altLang="zh-TW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58611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127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020519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24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34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37602"/>
                  </a:ext>
                </a:extLst>
              </a:tr>
            </a:tbl>
          </a:graphicData>
        </a:graphic>
      </p:graphicFrame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9F5172D-D058-45B4-96CF-F50B91526564}"/>
              </a:ext>
            </a:extLst>
          </p:cNvPr>
          <p:cNvCxnSpPr>
            <a:cxnSpLocks/>
          </p:cNvCxnSpPr>
          <p:nvPr/>
        </p:nvCxnSpPr>
        <p:spPr bwMode="auto">
          <a:xfrm>
            <a:off x="4814619" y="1546958"/>
            <a:ext cx="1341022" cy="84858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EE2CC7-C5A3-49B5-9FEA-AE321328FB1B}"/>
              </a:ext>
            </a:extLst>
          </p:cNvPr>
          <p:cNvSpPr txBox="1"/>
          <p:nvPr/>
        </p:nvSpPr>
        <p:spPr>
          <a:xfrm>
            <a:off x="4683329" y="2035927"/>
            <a:ext cx="118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Prediction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C4873E-B326-4470-83B9-257B21720A71}"/>
              </a:ext>
            </a:extLst>
          </p:cNvPr>
          <p:cNvSpPr txBox="1"/>
          <p:nvPr/>
        </p:nvSpPr>
        <p:spPr>
          <a:xfrm>
            <a:off x="5459057" y="1544926"/>
            <a:ext cx="657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True</a:t>
            </a:r>
            <a:endParaRPr lang="zh-TW" altLang="en-US" sz="2000" b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EF8648-6B79-495B-91D4-BE3E3BC66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05" y="1554191"/>
            <a:ext cx="3992035" cy="25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60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SVM ( RADIAL )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60F108-1F4A-42FD-A406-EC1E4B5E8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5453"/>
              </p:ext>
            </p:extLst>
          </p:nvPr>
        </p:nvGraphicFramePr>
        <p:xfrm>
          <a:off x="1319808" y="1951842"/>
          <a:ext cx="6504384" cy="13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096">
                  <a:extLst>
                    <a:ext uri="{9D8B030D-6E8A-4147-A177-3AD203B41FA5}">
                      <a16:colId xmlns:a16="http://schemas.microsoft.com/office/drawing/2014/main" val="1670260239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385800741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214508020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1271172938"/>
                    </a:ext>
                  </a:extLst>
                </a:gridCol>
              </a:tblGrid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Sensitivity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Specificity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Accuracy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AUC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71445"/>
                  </a:ext>
                </a:extLst>
              </a:tr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0.51515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0.84106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0.74194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0.79877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5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614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SVM ( POLYNOMIAL )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Placeholder 12" descr="LargePaintSquare_Mint.png">
            <a:extLst>
              <a:ext uri="{FF2B5EF4-FFF2-40B4-BE49-F238E27FC236}">
                <a16:creationId xmlns:a16="http://schemas.microsoft.com/office/drawing/2014/main" id="{756B9E9F-4947-43EA-BB97-CF0A02E6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211665" y="1366225"/>
            <a:ext cx="4248472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12" descr="LargePaintSquare_Mint.png">
            <a:extLst>
              <a:ext uri="{FF2B5EF4-FFF2-40B4-BE49-F238E27FC236}">
                <a16:creationId xmlns:a16="http://schemas.microsoft.com/office/drawing/2014/main" id="{98CF6CDA-63A3-43E9-9FB6-E21B7AC0B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4683865" y="1366225"/>
            <a:ext cx="4258138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5E287FD-6A1B-4F55-8C73-C18A67D6C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081804"/>
              </p:ext>
            </p:extLst>
          </p:nvPr>
        </p:nvGraphicFramePr>
        <p:xfrm>
          <a:off x="4815154" y="1548007"/>
          <a:ext cx="3995559" cy="256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853">
                  <a:extLst>
                    <a:ext uri="{9D8B030D-6E8A-4147-A177-3AD203B41FA5}">
                      <a16:colId xmlns:a16="http://schemas.microsoft.com/office/drawing/2014/main" val="3762176642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2991786317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1286294366"/>
                    </a:ext>
                  </a:extLst>
                </a:gridCol>
              </a:tblGrid>
              <a:tr h="853752">
                <a:tc>
                  <a:txBody>
                    <a:bodyPr/>
                    <a:lstStyle/>
                    <a:p>
                      <a:endParaRPr lang="en-US" altLang="zh-TW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58611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140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47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020519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11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19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37602"/>
                  </a:ext>
                </a:extLst>
              </a:tr>
            </a:tbl>
          </a:graphicData>
        </a:graphic>
      </p:graphicFrame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9F5172D-D058-45B4-96CF-F50B91526564}"/>
              </a:ext>
            </a:extLst>
          </p:cNvPr>
          <p:cNvCxnSpPr>
            <a:cxnSpLocks/>
          </p:cNvCxnSpPr>
          <p:nvPr/>
        </p:nvCxnSpPr>
        <p:spPr bwMode="auto">
          <a:xfrm>
            <a:off x="4814619" y="1546958"/>
            <a:ext cx="1341022" cy="84858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EE2CC7-C5A3-49B5-9FEA-AE321328FB1B}"/>
              </a:ext>
            </a:extLst>
          </p:cNvPr>
          <p:cNvSpPr txBox="1"/>
          <p:nvPr/>
        </p:nvSpPr>
        <p:spPr>
          <a:xfrm>
            <a:off x="4683329" y="2035927"/>
            <a:ext cx="118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Prediction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C4873E-B326-4470-83B9-257B21720A71}"/>
              </a:ext>
            </a:extLst>
          </p:cNvPr>
          <p:cNvSpPr txBox="1"/>
          <p:nvPr/>
        </p:nvSpPr>
        <p:spPr>
          <a:xfrm>
            <a:off x="5459057" y="1544926"/>
            <a:ext cx="657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True</a:t>
            </a:r>
            <a:endParaRPr lang="zh-TW" altLang="en-US" sz="2000" b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8A158A-A1E6-4F80-8524-7AABAD83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21" y="1548007"/>
            <a:ext cx="3995559" cy="25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0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SVM ( POLYNOMIAL )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60F108-1F4A-42FD-A406-EC1E4B5E8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238403"/>
              </p:ext>
            </p:extLst>
          </p:nvPr>
        </p:nvGraphicFramePr>
        <p:xfrm>
          <a:off x="1319808" y="1951842"/>
          <a:ext cx="6504384" cy="13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096">
                  <a:extLst>
                    <a:ext uri="{9D8B030D-6E8A-4147-A177-3AD203B41FA5}">
                      <a16:colId xmlns:a16="http://schemas.microsoft.com/office/drawing/2014/main" val="1670260239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385800741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214508020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1271172938"/>
                    </a:ext>
                  </a:extLst>
                </a:gridCol>
              </a:tblGrid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Sensitivity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Specificity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Accuracy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AUC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71445"/>
                  </a:ext>
                </a:extLst>
              </a:tr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0.28788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0.92715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0.73272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0.75140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5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70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291763B-2BE1-EA4A-BBED-EA390F604E6B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D3A4B46-D7F6-4600-B373-54779305E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04177"/>
              </p:ext>
            </p:extLst>
          </p:nvPr>
        </p:nvGraphicFramePr>
        <p:xfrm>
          <a:off x="1314164" y="1131590"/>
          <a:ext cx="651567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906">
                  <a:extLst>
                    <a:ext uri="{9D8B030D-6E8A-4147-A177-3AD203B41FA5}">
                      <a16:colId xmlns:a16="http://schemas.microsoft.com/office/drawing/2014/main" val="495340184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1670260239"/>
                    </a:ext>
                  </a:extLst>
                </a:gridCol>
                <a:gridCol w="1197292">
                  <a:extLst>
                    <a:ext uri="{9D8B030D-6E8A-4147-A177-3AD203B41FA5}">
                      <a16:colId xmlns:a16="http://schemas.microsoft.com/office/drawing/2014/main" val="2385800741"/>
                    </a:ext>
                  </a:extLst>
                </a:gridCol>
                <a:gridCol w="1077976">
                  <a:extLst>
                    <a:ext uri="{9D8B030D-6E8A-4147-A177-3AD203B41FA5}">
                      <a16:colId xmlns:a16="http://schemas.microsoft.com/office/drawing/2014/main" val="2214508020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1271172938"/>
                    </a:ext>
                  </a:extLst>
                </a:gridCol>
              </a:tblGrid>
              <a:tr h="2926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Cut point = 0.5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Sensitivity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Specificity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Accuracy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AUC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71445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Logistic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0.53030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0.86093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0.76037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0.78728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51094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LDA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0.50000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0.84768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0.74194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0.78672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31815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QDA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0.53030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0.77483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0.70046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0.74493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606670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Naïve Bayes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0.48485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0.81457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0.71429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0.75110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309829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Tree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0.27273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0.94702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0.74194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0.70670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886211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Random Forest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0.54545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0.84768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0.75576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0.78351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552217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Boosting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0.54545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0.84106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0.75115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0.77483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7991023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SVM ( Radial )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0.51515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0.84106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0.74194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0.79877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159341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SVM ( polynomial )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0.28788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0.92715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0.73272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0.75140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631640"/>
                  </a:ext>
                </a:extLst>
              </a:tr>
            </a:tbl>
          </a:graphicData>
        </a:graphic>
      </p:graphicFrame>
      <p:sp>
        <p:nvSpPr>
          <p:cNvPr id="22" name="Freeform 33">
            <a:extLst>
              <a:ext uri="{FF2B5EF4-FFF2-40B4-BE49-F238E27FC236}">
                <a16:creationId xmlns:a16="http://schemas.microsoft.com/office/drawing/2014/main" id="{A1DD2336-65E1-4C36-9731-F0DD39237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563638"/>
            <a:ext cx="265186" cy="213935"/>
          </a:xfrm>
          <a:custGeom>
            <a:avLst/>
            <a:gdLst>
              <a:gd name="T0" fmla="*/ 709 w 798"/>
              <a:gd name="T1" fmla="*/ 332 h 643"/>
              <a:gd name="T2" fmla="*/ 709 w 798"/>
              <a:gd name="T3" fmla="*/ 332 h 643"/>
              <a:gd name="T4" fmla="*/ 399 w 798"/>
              <a:gd name="T5" fmla="*/ 642 h 643"/>
              <a:gd name="T6" fmla="*/ 88 w 798"/>
              <a:gd name="T7" fmla="*/ 332 h 643"/>
              <a:gd name="T8" fmla="*/ 88 w 798"/>
              <a:gd name="T9" fmla="*/ 66 h 643"/>
              <a:gd name="T10" fmla="*/ 354 w 798"/>
              <a:gd name="T11" fmla="*/ 66 h 643"/>
              <a:gd name="T12" fmla="*/ 399 w 798"/>
              <a:gd name="T13" fmla="*/ 110 h 643"/>
              <a:gd name="T14" fmla="*/ 443 w 798"/>
              <a:gd name="T15" fmla="*/ 66 h 643"/>
              <a:gd name="T16" fmla="*/ 709 w 798"/>
              <a:gd name="T17" fmla="*/ 66 h 643"/>
              <a:gd name="T18" fmla="*/ 709 w 798"/>
              <a:gd name="T19" fmla="*/ 332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8" h="643">
                <a:moveTo>
                  <a:pt x="709" y="332"/>
                </a:moveTo>
                <a:lnTo>
                  <a:pt x="709" y="332"/>
                </a:lnTo>
                <a:cubicBezTo>
                  <a:pt x="399" y="642"/>
                  <a:pt x="399" y="642"/>
                  <a:pt x="399" y="642"/>
                </a:cubicBezTo>
                <a:cubicBezTo>
                  <a:pt x="88" y="332"/>
                  <a:pt x="88" y="332"/>
                  <a:pt x="88" y="332"/>
                </a:cubicBezTo>
                <a:cubicBezTo>
                  <a:pt x="0" y="266"/>
                  <a:pt x="0" y="132"/>
                  <a:pt x="88" y="66"/>
                </a:cubicBezTo>
                <a:cubicBezTo>
                  <a:pt x="155" y="0"/>
                  <a:pt x="266" y="0"/>
                  <a:pt x="354" y="66"/>
                </a:cubicBezTo>
                <a:cubicBezTo>
                  <a:pt x="399" y="110"/>
                  <a:pt x="399" y="110"/>
                  <a:pt x="399" y="110"/>
                </a:cubicBezTo>
                <a:cubicBezTo>
                  <a:pt x="443" y="66"/>
                  <a:pt x="443" y="66"/>
                  <a:pt x="443" y="66"/>
                </a:cubicBezTo>
                <a:cubicBezTo>
                  <a:pt x="531" y="0"/>
                  <a:pt x="642" y="0"/>
                  <a:pt x="709" y="66"/>
                </a:cubicBezTo>
                <a:cubicBezTo>
                  <a:pt x="797" y="132"/>
                  <a:pt x="797" y="266"/>
                  <a:pt x="709" y="332"/>
                </a:cubicBezTo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23" name="Freeform 33">
            <a:extLst>
              <a:ext uri="{FF2B5EF4-FFF2-40B4-BE49-F238E27FC236}">
                <a16:creationId xmlns:a16="http://schemas.microsoft.com/office/drawing/2014/main" id="{34066664-8C71-4D65-8D25-5611AC712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3402000"/>
            <a:ext cx="265186" cy="213935"/>
          </a:xfrm>
          <a:custGeom>
            <a:avLst/>
            <a:gdLst>
              <a:gd name="T0" fmla="*/ 709 w 798"/>
              <a:gd name="T1" fmla="*/ 332 h 643"/>
              <a:gd name="T2" fmla="*/ 709 w 798"/>
              <a:gd name="T3" fmla="*/ 332 h 643"/>
              <a:gd name="T4" fmla="*/ 399 w 798"/>
              <a:gd name="T5" fmla="*/ 642 h 643"/>
              <a:gd name="T6" fmla="*/ 88 w 798"/>
              <a:gd name="T7" fmla="*/ 332 h 643"/>
              <a:gd name="T8" fmla="*/ 88 w 798"/>
              <a:gd name="T9" fmla="*/ 66 h 643"/>
              <a:gd name="T10" fmla="*/ 354 w 798"/>
              <a:gd name="T11" fmla="*/ 66 h 643"/>
              <a:gd name="T12" fmla="*/ 399 w 798"/>
              <a:gd name="T13" fmla="*/ 110 h 643"/>
              <a:gd name="T14" fmla="*/ 443 w 798"/>
              <a:gd name="T15" fmla="*/ 66 h 643"/>
              <a:gd name="T16" fmla="*/ 709 w 798"/>
              <a:gd name="T17" fmla="*/ 66 h 643"/>
              <a:gd name="T18" fmla="*/ 709 w 798"/>
              <a:gd name="T19" fmla="*/ 332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8" h="643">
                <a:moveTo>
                  <a:pt x="709" y="332"/>
                </a:moveTo>
                <a:lnTo>
                  <a:pt x="709" y="332"/>
                </a:lnTo>
                <a:cubicBezTo>
                  <a:pt x="399" y="642"/>
                  <a:pt x="399" y="642"/>
                  <a:pt x="399" y="642"/>
                </a:cubicBezTo>
                <a:cubicBezTo>
                  <a:pt x="88" y="332"/>
                  <a:pt x="88" y="332"/>
                  <a:pt x="88" y="332"/>
                </a:cubicBezTo>
                <a:cubicBezTo>
                  <a:pt x="0" y="266"/>
                  <a:pt x="0" y="132"/>
                  <a:pt x="88" y="66"/>
                </a:cubicBezTo>
                <a:cubicBezTo>
                  <a:pt x="155" y="0"/>
                  <a:pt x="266" y="0"/>
                  <a:pt x="354" y="66"/>
                </a:cubicBezTo>
                <a:cubicBezTo>
                  <a:pt x="399" y="110"/>
                  <a:pt x="399" y="110"/>
                  <a:pt x="399" y="110"/>
                </a:cubicBezTo>
                <a:cubicBezTo>
                  <a:pt x="443" y="66"/>
                  <a:pt x="443" y="66"/>
                  <a:pt x="443" y="66"/>
                </a:cubicBezTo>
                <a:cubicBezTo>
                  <a:pt x="531" y="0"/>
                  <a:pt x="642" y="0"/>
                  <a:pt x="709" y="66"/>
                </a:cubicBezTo>
                <a:cubicBezTo>
                  <a:pt x="797" y="132"/>
                  <a:pt x="797" y="266"/>
                  <a:pt x="709" y="332"/>
                </a:cubicBezTo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5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291763B-2BE1-EA4A-BBED-EA390F604E6B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D3A4B46-D7F6-4600-B373-54779305E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845576"/>
              </p:ext>
            </p:extLst>
          </p:nvPr>
        </p:nvGraphicFramePr>
        <p:xfrm>
          <a:off x="1314164" y="1131590"/>
          <a:ext cx="651567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906">
                  <a:extLst>
                    <a:ext uri="{9D8B030D-6E8A-4147-A177-3AD203B41FA5}">
                      <a16:colId xmlns:a16="http://schemas.microsoft.com/office/drawing/2014/main" val="495340184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1670260239"/>
                    </a:ext>
                  </a:extLst>
                </a:gridCol>
                <a:gridCol w="1197292">
                  <a:extLst>
                    <a:ext uri="{9D8B030D-6E8A-4147-A177-3AD203B41FA5}">
                      <a16:colId xmlns:a16="http://schemas.microsoft.com/office/drawing/2014/main" val="2385800741"/>
                    </a:ext>
                  </a:extLst>
                </a:gridCol>
                <a:gridCol w="1077976">
                  <a:extLst>
                    <a:ext uri="{9D8B030D-6E8A-4147-A177-3AD203B41FA5}">
                      <a16:colId xmlns:a16="http://schemas.microsoft.com/office/drawing/2014/main" val="2214508020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1271172938"/>
                    </a:ext>
                  </a:extLst>
                </a:gridCol>
              </a:tblGrid>
              <a:tr h="292602"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CP = 0.3609467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Sensitivity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Specificity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Accuracy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AUC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71445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Logistic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0.59091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0.76821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0.71429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0.78728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51094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LDA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0.60606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0.76821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0.71889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0.78672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31815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QDA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0.60606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0.72185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0.68224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0.74493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606670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Naïve Bayes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0.53030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0.73510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0.67281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0.75110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309829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Tree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0.71212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0.66887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0.68203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0.70670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886211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Random Forest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0.72727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0.76159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0.75115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0.78351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552217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Boosting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0.68182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0.76821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0.74194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0.77483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7991023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SVM ( Radial )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0.63636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0.76159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0.72350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0.79877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159341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SVM ( polynomial )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0.56061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0.80132</a:t>
                      </a:r>
                      <a:endParaRPr lang="zh-TW" altLang="en-US" sz="1800" b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0.72811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0.75140</a:t>
                      </a:r>
                      <a:endParaRPr lang="zh-TW" altLang="en-US" sz="18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631640"/>
                  </a:ext>
                </a:extLst>
              </a:tr>
            </a:tbl>
          </a:graphicData>
        </a:graphic>
      </p:graphicFrame>
      <p:sp>
        <p:nvSpPr>
          <p:cNvPr id="16" name="Freeform 33">
            <a:extLst>
              <a:ext uri="{FF2B5EF4-FFF2-40B4-BE49-F238E27FC236}">
                <a16:creationId xmlns:a16="http://schemas.microsoft.com/office/drawing/2014/main" id="{D5901EB8-3489-44A6-95AA-EF7C6173B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3402000"/>
            <a:ext cx="265186" cy="213935"/>
          </a:xfrm>
          <a:custGeom>
            <a:avLst/>
            <a:gdLst>
              <a:gd name="T0" fmla="*/ 709 w 798"/>
              <a:gd name="T1" fmla="*/ 332 h 643"/>
              <a:gd name="T2" fmla="*/ 709 w 798"/>
              <a:gd name="T3" fmla="*/ 332 h 643"/>
              <a:gd name="T4" fmla="*/ 399 w 798"/>
              <a:gd name="T5" fmla="*/ 642 h 643"/>
              <a:gd name="T6" fmla="*/ 88 w 798"/>
              <a:gd name="T7" fmla="*/ 332 h 643"/>
              <a:gd name="T8" fmla="*/ 88 w 798"/>
              <a:gd name="T9" fmla="*/ 66 h 643"/>
              <a:gd name="T10" fmla="*/ 354 w 798"/>
              <a:gd name="T11" fmla="*/ 66 h 643"/>
              <a:gd name="T12" fmla="*/ 399 w 798"/>
              <a:gd name="T13" fmla="*/ 110 h 643"/>
              <a:gd name="T14" fmla="*/ 443 w 798"/>
              <a:gd name="T15" fmla="*/ 66 h 643"/>
              <a:gd name="T16" fmla="*/ 709 w 798"/>
              <a:gd name="T17" fmla="*/ 66 h 643"/>
              <a:gd name="T18" fmla="*/ 709 w 798"/>
              <a:gd name="T19" fmla="*/ 332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8" h="643">
                <a:moveTo>
                  <a:pt x="709" y="332"/>
                </a:moveTo>
                <a:lnTo>
                  <a:pt x="709" y="332"/>
                </a:lnTo>
                <a:cubicBezTo>
                  <a:pt x="399" y="642"/>
                  <a:pt x="399" y="642"/>
                  <a:pt x="399" y="642"/>
                </a:cubicBezTo>
                <a:cubicBezTo>
                  <a:pt x="88" y="332"/>
                  <a:pt x="88" y="332"/>
                  <a:pt x="88" y="332"/>
                </a:cubicBezTo>
                <a:cubicBezTo>
                  <a:pt x="0" y="266"/>
                  <a:pt x="0" y="132"/>
                  <a:pt x="88" y="66"/>
                </a:cubicBezTo>
                <a:cubicBezTo>
                  <a:pt x="155" y="0"/>
                  <a:pt x="266" y="0"/>
                  <a:pt x="354" y="66"/>
                </a:cubicBezTo>
                <a:cubicBezTo>
                  <a:pt x="399" y="110"/>
                  <a:pt x="399" y="110"/>
                  <a:pt x="399" y="110"/>
                </a:cubicBezTo>
                <a:cubicBezTo>
                  <a:pt x="443" y="66"/>
                  <a:pt x="443" y="66"/>
                  <a:pt x="443" y="66"/>
                </a:cubicBezTo>
                <a:cubicBezTo>
                  <a:pt x="531" y="0"/>
                  <a:pt x="642" y="0"/>
                  <a:pt x="709" y="66"/>
                </a:cubicBezTo>
                <a:cubicBezTo>
                  <a:pt x="797" y="132"/>
                  <a:pt x="797" y="266"/>
                  <a:pt x="709" y="332"/>
                </a:cubicBezTo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7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argePaintSquare_Mint.png">
            <a:extLst>
              <a:ext uri="{FF2B5EF4-FFF2-40B4-BE49-F238E27FC236}">
                <a16:creationId xmlns:a16="http://schemas.microsoft.com/office/drawing/2014/main" id="{D0FDA55C-6559-45CB-A714-CB0C2AD3C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2" b="13742"/>
          <a:stretch>
            <a:fillRect/>
          </a:stretch>
        </p:blipFill>
        <p:spPr>
          <a:xfrm>
            <a:off x="1669675" y="1094925"/>
            <a:ext cx="5710637" cy="37810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CONCLUSION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January 9,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92456-979F-4A9F-9C42-12C44CB2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54" y="1318392"/>
            <a:ext cx="5354877" cy="33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responsibility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pic>
        <p:nvPicPr>
          <p:cNvPr id="13" name="Picture Placeholder 12" descr="LargePaintSquare_Mint.png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6" r="8346"/>
          <a:stretch>
            <a:fillRect/>
          </a:stretch>
        </p:blipFill>
        <p:spPr/>
      </p:pic>
      <p:pic>
        <p:nvPicPr>
          <p:cNvPr id="14" name="Picture Placeholder 12" descr="LargePaintSquare_Mint.png"/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0" r="8320"/>
          <a:stretch>
            <a:fillRect/>
          </a:stretch>
        </p:blipFill>
        <p:spPr/>
      </p:pic>
      <p:pic>
        <p:nvPicPr>
          <p:cNvPr id="15" name="Picture Placeholder 12" descr="LargePaintSquare_Mint.png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6" r="8346"/>
          <a:stretch>
            <a:fillRect/>
          </a:stretch>
        </p:blipFill>
        <p:spPr/>
      </p:pic>
      <p:sp>
        <p:nvSpPr>
          <p:cNvPr id="7" name="Date Placeholder 6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DD08C5A-E350-E74E-9FA8-902B9BBBC00F}" type="datetime4">
              <a:rPr lang="en-US" smtClean="0"/>
              <a:t>January 9, 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266DFD9-8641-4D21-8A9D-B1028359CC4D}"/>
              </a:ext>
            </a:extLst>
          </p:cNvPr>
          <p:cNvSpPr txBox="1"/>
          <p:nvPr/>
        </p:nvSpPr>
        <p:spPr>
          <a:xfrm>
            <a:off x="1303402" y="1563638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陳冠霖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175343-1BA3-42B7-8CD1-6E6E9CCB9C2C}"/>
              </a:ext>
            </a:extLst>
          </p:cNvPr>
          <p:cNvSpPr txBox="1"/>
          <p:nvPr/>
        </p:nvSpPr>
        <p:spPr>
          <a:xfrm>
            <a:off x="6848019" y="1563638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李其炫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3D62D4-EFD1-41AE-8A8D-9EFDBC90E7E7}"/>
              </a:ext>
            </a:extLst>
          </p:cNvPr>
          <p:cNvSpPr txBox="1"/>
          <p:nvPr/>
        </p:nvSpPr>
        <p:spPr>
          <a:xfrm>
            <a:off x="4075710" y="1563638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廖翊廷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C5116D-E0B0-406A-80D0-ED0226A092EB}"/>
              </a:ext>
            </a:extLst>
          </p:cNvPr>
          <p:cNvSpPr txBox="1"/>
          <p:nvPr/>
        </p:nvSpPr>
        <p:spPr>
          <a:xfrm>
            <a:off x="755576" y="1999268"/>
            <a:ext cx="2088232" cy="197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LDA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QDA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Naïve Bayes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統整所有結果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060350A-3824-404D-ADBE-6AADB2820442}"/>
              </a:ext>
            </a:extLst>
          </p:cNvPr>
          <p:cNvSpPr txBox="1"/>
          <p:nvPr/>
        </p:nvSpPr>
        <p:spPr>
          <a:xfrm>
            <a:off x="3443045" y="1996240"/>
            <a:ext cx="2257907" cy="246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Tree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Random Forest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Boosting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SVM ( polynomial )</a:t>
            </a:r>
            <a:endParaRPr lang="en-US" altLang="zh-TW" dirty="0">
              <a:solidFill>
                <a:schemeClr val="accent4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+mn-lt"/>
              </a:rPr>
              <a:t>PPT</a:t>
            </a:r>
            <a:r>
              <a:rPr lang="zh-TW" altLang="en-US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+mn-lt"/>
              </a:rPr>
              <a:t>製作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156A332-7A5E-47E2-88AF-ABD941A6C75B}"/>
              </a:ext>
            </a:extLst>
          </p:cNvPr>
          <p:cNvSpPr txBox="1"/>
          <p:nvPr/>
        </p:nvSpPr>
        <p:spPr>
          <a:xfrm>
            <a:off x="6300192" y="1981096"/>
            <a:ext cx="2088232" cy="2950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+mn-lt"/>
              </a:rPr>
              <a:t>資料清洗</a:t>
            </a:r>
            <a:endParaRPr lang="en-US" altLang="zh-TW" b="1" dirty="0">
              <a:solidFill>
                <a:schemeClr val="accent4">
                  <a:lumMod val="65000"/>
                  <a:lumOff val="3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+mn-lt"/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+mn-lt"/>
              </a:rPr>
              <a:t>Logistic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+mn-lt"/>
              </a:rPr>
              <a:t>SVM ( radial 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+mn-lt"/>
              </a:rPr>
              <a:t>報告</a:t>
            </a:r>
            <a:endParaRPr lang="en-US" altLang="zh-TW" b="1" dirty="0">
              <a:solidFill>
                <a:schemeClr val="accent4">
                  <a:lumMod val="65000"/>
                  <a:lumOff val="3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36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l">
              <a:spcBef>
                <a:spcPts val="3000"/>
              </a:spcBef>
            </a:pPr>
            <a:r>
              <a:rPr lang="en-US" altLang="zh-TW" dirty="0"/>
              <a:t>Resources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br>
              <a:rPr lang="en-US" altLang="zh-TW" dirty="0"/>
            </a:br>
            <a:r>
              <a:rPr lang="zh-TW" altLang="en-US" dirty="0"/>
              <a:t>  </a:t>
            </a:r>
            <a:r>
              <a:rPr lang="en-US" altLang="zh-TW" dirty="0"/>
              <a:t>Reference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pic>
        <p:nvPicPr>
          <p:cNvPr id="8" name="Picture Placeholder 12" descr="LargePaintSquare_Mint.png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647074" y="1923678"/>
            <a:ext cx="7849852" cy="2212523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0C82277-DEB1-ED48-9963-085A208891CD}" type="datetime4">
              <a:rPr lang="en-US" smtClean="0"/>
              <a:t>January 9,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FB52E8-41B6-4F3C-8683-19579C13273B}"/>
              </a:ext>
            </a:extLst>
          </p:cNvPr>
          <p:cNvSpPr txBox="1"/>
          <p:nvPr/>
        </p:nvSpPr>
        <p:spPr>
          <a:xfrm>
            <a:off x="755576" y="1980544"/>
            <a:ext cx="76328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</a:rPr>
              <a:t>homework</a:t>
            </a:r>
            <a:endParaRPr lang="en-US" altLang="zh-TW" sz="20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https://www.kaggle.com/datasets/whenamancodes/predict-diabities</a:t>
            </a:r>
            <a:endParaRPr lang="en-US" altLang="zh-TW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https://www.analyticsvidhya.com/blog/2021/07/diabetes-prediction-with-pycaret/</a:t>
            </a:r>
            <a:endParaRPr lang="en-US" altLang="zh-TW" sz="2000" dirty="0">
              <a:solidFill>
                <a:schemeClr val="bg1"/>
              </a:solidFill>
            </a:endParaRPr>
          </a:p>
          <a:p>
            <a:endParaRPr lang="en-US" altLang="zh-TW" sz="2000" b="1" dirty="0">
              <a:solidFill>
                <a:schemeClr val="bg1"/>
              </a:solidFill>
              <a:latin typeface="Josefin Slab"/>
            </a:endParaRPr>
          </a:p>
          <a:p>
            <a:endParaRPr lang="en-US" altLang="zh-TW" sz="2000" b="1" dirty="0">
              <a:solidFill>
                <a:schemeClr val="bg1"/>
              </a:solidFill>
              <a:latin typeface="Josefin Slab"/>
            </a:endParaRPr>
          </a:p>
          <a:p>
            <a:endParaRPr lang="en-US" altLang="zh-TW" sz="2000" b="1" dirty="0">
              <a:solidFill>
                <a:schemeClr val="bg1"/>
              </a:solidFill>
              <a:latin typeface="Josefin Slab"/>
            </a:endParaRPr>
          </a:p>
          <a:p>
            <a:endParaRPr lang="en-US" altLang="zh-TW" sz="2000" b="1" dirty="0">
              <a:solidFill>
                <a:schemeClr val="bg1"/>
              </a:solidFill>
              <a:latin typeface="Josefin Slab"/>
            </a:endParaRPr>
          </a:p>
        </p:txBody>
      </p:sp>
    </p:spTree>
    <p:extLst>
      <p:ext uri="{BB962C8B-B14F-4D97-AF65-F5344CB8AC3E}">
        <p14:creationId xmlns:p14="http://schemas.microsoft.com/office/powerpoint/2010/main" val="201633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January 9,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5F5002B-7651-4B3C-BF32-0D14457B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3" y="1203598"/>
            <a:ext cx="835903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45444" y="1491630"/>
            <a:ext cx="5853112" cy="10287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Thank You</a:t>
            </a:r>
            <a:r>
              <a:rPr lang="zh-TW" altLang="en-US" dirty="0"/>
              <a:t>！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623171"/>
            <a:ext cx="8229600" cy="1734840"/>
          </a:xfrm>
        </p:spPr>
        <p:txBody>
          <a:bodyPr/>
          <a:lstStyle/>
          <a:p>
            <a:r>
              <a:rPr lang="iu-Cans-CA" altLang="zh-TW" sz="8800" dirty="0"/>
              <a:t>∠( ᐛ </a:t>
            </a:r>
            <a:r>
              <a:rPr lang="zh-TW" altLang="iu-Cans-CA" sz="8800" dirty="0"/>
              <a:t>」∠</a:t>
            </a:r>
            <a:r>
              <a:rPr lang="iu-Cans-CA" altLang="zh-TW" sz="8800" dirty="0"/>
              <a:t>)</a:t>
            </a:r>
            <a:r>
              <a:rPr lang="zh-TW" altLang="iu-Cans-CA" sz="8800" dirty="0"/>
              <a:t>＿</a:t>
            </a:r>
            <a:endParaRPr lang="en-US" sz="8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January 9,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8E532F-077C-4D66-90EA-CE1C36F6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1630"/>
            <a:ext cx="4720860" cy="3256671"/>
          </a:xfrm>
          <a:prstGeom prst="rect">
            <a:avLst/>
          </a:prstGeom>
        </p:spPr>
      </p:pic>
      <p:pic>
        <p:nvPicPr>
          <p:cNvPr id="14" name="Picture 25" descr="Ring_Mint.png">
            <a:extLst>
              <a:ext uri="{FF2B5EF4-FFF2-40B4-BE49-F238E27FC236}">
                <a16:creationId xmlns:a16="http://schemas.microsoft.com/office/drawing/2014/main" id="{C6865E65-3549-4254-AE46-88AC91F7C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9" y="1761796"/>
            <a:ext cx="709862" cy="705411"/>
          </a:xfrm>
          <a:prstGeom prst="rect">
            <a:avLst/>
          </a:prstGeom>
        </p:spPr>
      </p:pic>
      <p:pic>
        <p:nvPicPr>
          <p:cNvPr id="15" name="Picture 5" descr="ArchedArrow1_Mint.png">
            <a:extLst>
              <a:ext uri="{FF2B5EF4-FFF2-40B4-BE49-F238E27FC236}">
                <a16:creationId xmlns:a16="http://schemas.microsoft.com/office/drawing/2014/main" id="{EBE7EFF7-CF8C-46B2-A77B-17C864534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3496">
            <a:off x="1416344" y="731402"/>
            <a:ext cx="4277336" cy="172162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0208CB6-FFA7-4C58-8D4E-CD22F20D3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302"/>
          <a:stretch/>
        </p:blipFill>
        <p:spPr>
          <a:xfrm>
            <a:off x="5286156" y="1115820"/>
            <a:ext cx="3135314" cy="1096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25" descr="Ring_Mint.png">
            <a:extLst>
              <a:ext uri="{FF2B5EF4-FFF2-40B4-BE49-F238E27FC236}">
                <a16:creationId xmlns:a16="http://schemas.microsoft.com/office/drawing/2014/main" id="{40A631DF-5B99-450B-A9CB-EE1AEA7A8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72" y="2163642"/>
            <a:ext cx="709863" cy="70541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D1C0C12-8519-4FA1-A6ED-DC66841939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64"/>
          <a:stretch/>
        </p:blipFill>
        <p:spPr>
          <a:xfrm>
            <a:off x="5292080" y="2346014"/>
            <a:ext cx="3132341" cy="1089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9" descr="StraightArrow_Mint.png">
            <a:extLst>
              <a:ext uri="{FF2B5EF4-FFF2-40B4-BE49-F238E27FC236}">
                <a16:creationId xmlns:a16="http://schemas.microsoft.com/office/drawing/2014/main" id="{E064448F-0162-4B74-9A30-D2433807C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3906">
            <a:off x="2141979" y="2247839"/>
            <a:ext cx="3227037" cy="758354"/>
          </a:xfrm>
          <a:prstGeom prst="rect">
            <a:avLst/>
          </a:prstGeom>
        </p:spPr>
      </p:pic>
      <p:pic>
        <p:nvPicPr>
          <p:cNvPr id="23" name="Picture 25" descr="Ring_Mint.png">
            <a:extLst>
              <a:ext uri="{FF2B5EF4-FFF2-40B4-BE49-F238E27FC236}">
                <a16:creationId xmlns:a16="http://schemas.microsoft.com/office/drawing/2014/main" id="{3E8D33B2-66FF-479F-ABBC-18DD6470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73" y="3036527"/>
            <a:ext cx="763139" cy="758354"/>
          </a:xfrm>
          <a:prstGeom prst="rect">
            <a:avLst/>
          </a:prstGeom>
        </p:spPr>
      </p:pic>
      <p:pic>
        <p:nvPicPr>
          <p:cNvPr id="24" name="Picture 5" descr="ArchedArrow1_Mint.png">
            <a:extLst>
              <a:ext uri="{FF2B5EF4-FFF2-40B4-BE49-F238E27FC236}">
                <a16:creationId xmlns:a16="http://schemas.microsoft.com/office/drawing/2014/main" id="{444EBC4C-C7D4-4921-9244-1F0ED2FE7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647" flipV="1">
            <a:off x="3178259" y="3689260"/>
            <a:ext cx="2369501" cy="95372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1BF8D75-6E3F-43D4-A855-3543E257A4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629"/>
          <a:stretch/>
        </p:blipFill>
        <p:spPr>
          <a:xfrm>
            <a:off x="5286156" y="3651870"/>
            <a:ext cx="3132341" cy="11100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424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argePaintSquare_Mint.png">
            <a:extLst>
              <a:ext uri="{FF2B5EF4-FFF2-40B4-BE49-F238E27FC236}">
                <a16:creationId xmlns:a16="http://schemas.microsoft.com/office/drawing/2014/main" id="{D0FDA55C-6559-45CB-A714-CB0C2AD3C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2" b="13742"/>
          <a:stretch>
            <a:fillRect/>
          </a:stretch>
        </p:blipFill>
        <p:spPr>
          <a:xfrm>
            <a:off x="1669675" y="1094925"/>
            <a:ext cx="5710637" cy="378108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0" y="4876006"/>
            <a:ext cx="9144000" cy="274637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January 9,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22322EC-A90E-41EF-ABA2-48DDECFC8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86" y="1193269"/>
            <a:ext cx="5492213" cy="3584392"/>
          </a:xfrm>
          <a:prstGeom prst="rect">
            <a:avLst/>
          </a:prstGeom>
        </p:spPr>
      </p:pic>
      <p:pic>
        <p:nvPicPr>
          <p:cNvPr id="11" name="Picture 25" descr="Ring_Mint.png">
            <a:extLst>
              <a:ext uri="{FF2B5EF4-FFF2-40B4-BE49-F238E27FC236}">
                <a16:creationId xmlns:a16="http://schemas.microsoft.com/office/drawing/2014/main" id="{2E8170D2-09CA-49BD-A1ED-D1CF73416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147814"/>
            <a:ext cx="648072" cy="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3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1006" y="1594470"/>
            <a:ext cx="3225552" cy="3281536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400" dirty="0"/>
              <a:t>Logistic regression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LDA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QDA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Naïve Bayes</a:t>
            </a:r>
          </a:p>
          <a:p>
            <a:pPr>
              <a:spcBef>
                <a:spcPts val="600"/>
              </a:spcBef>
            </a:pP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FA02-71CF-4848-9841-0908FC8F8253}" type="datetime4">
              <a:rPr lang="en-US" smtClean="0"/>
              <a:t>January 9,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CAB852C-5216-49CB-AACA-CEE1E9F70D24}"/>
              </a:ext>
            </a:extLst>
          </p:cNvPr>
          <p:cNvSpPr txBox="1">
            <a:spLocks/>
          </p:cNvSpPr>
          <p:nvPr/>
        </p:nvSpPr>
        <p:spPr>
          <a:xfrm>
            <a:off x="4353278" y="1588201"/>
            <a:ext cx="4243164" cy="3281536"/>
          </a:xfrm>
          <a:prstGeom prst="rect">
            <a:avLst/>
          </a:prstGeom>
        </p:spPr>
        <p:txBody>
          <a:bodyPr lIns="108000"/>
          <a:lstStyle>
            <a:lvl1pPr marL="685800" indent="-6858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0" indent="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457200" indent="-4572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42900" indent="-342900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80000"/>
              <a:buFontTx/>
              <a:buBlip>
                <a:blip r:embed="rId3"/>
              </a:buBlip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400" kern="0" dirty="0"/>
              <a:t>Tree</a:t>
            </a:r>
          </a:p>
          <a:p>
            <a:pPr>
              <a:spcBef>
                <a:spcPts val="1800"/>
              </a:spcBef>
            </a:pPr>
            <a:r>
              <a:rPr lang="en-US" sz="2400" kern="0" dirty="0"/>
              <a:t>Random Forest</a:t>
            </a:r>
          </a:p>
          <a:p>
            <a:pPr>
              <a:spcBef>
                <a:spcPts val="1800"/>
              </a:spcBef>
            </a:pPr>
            <a:r>
              <a:rPr lang="en-US" sz="2400" kern="0" dirty="0"/>
              <a:t>Boosting</a:t>
            </a:r>
          </a:p>
          <a:p>
            <a:pPr>
              <a:spcBef>
                <a:spcPts val="1800"/>
              </a:spcBef>
            </a:pPr>
            <a:r>
              <a:rPr lang="en-US" sz="2400" kern="0" dirty="0"/>
              <a:t>SVM (radial</a:t>
            </a:r>
            <a:r>
              <a:rPr lang="zh-TW" altLang="en-US" sz="2400" kern="0" dirty="0"/>
              <a:t>、</a:t>
            </a:r>
            <a:r>
              <a:rPr lang="en-US" altLang="zh-TW" sz="2400" kern="0" dirty="0"/>
              <a:t> polynomial</a:t>
            </a:r>
            <a:r>
              <a:rPr lang="en-US" sz="2400" kern="0" dirty="0"/>
              <a:t>)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kern="0" dirty="0"/>
          </a:p>
          <a:p>
            <a:pPr>
              <a:spcBef>
                <a:spcPts val="600"/>
              </a:spcBef>
            </a:pPr>
            <a:endParaRPr lang="en-US" sz="2400" kern="0" dirty="0"/>
          </a:p>
          <a:p>
            <a:endParaRPr lang="en-US" sz="2400" kern="0" dirty="0"/>
          </a:p>
          <a:p>
            <a:pPr marL="0" indent="0">
              <a:buFontTx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8408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logistic regression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Placeholder 12" descr="LargePaintSquare_Mint.png">
            <a:extLst>
              <a:ext uri="{FF2B5EF4-FFF2-40B4-BE49-F238E27FC236}">
                <a16:creationId xmlns:a16="http://schemas.microsoft.com/office/drawing/2014/main" id="{756B9E9F-4947-43EA-BB97-CF0A02E6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211665" y="1366225"/>
            <a:ext cx="4248472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12" descr="LargePaintSquare_Mint.png">
            <a:extLst>
              <a:ext uri="{FF2B5EF4-FFF2-40B4-BE49-F238E27FC236}">
                <a16:creationId xmlns:a16="http://schemas.microsoft.com/office/drawing/2014/main" id="{98CF6CDA-63A3-43E9-9FB6-E21B7AC0B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4683865" y="1366225"/>
            <a:ext cx="4258138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5E287FD-6A1B-4F55-8C73-C18A67D6C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314497"/>
              </p:ext>
            </p:extLst>
          </p:nvPr>
        </p:nvGraphicFramePr>
        <p:xfrm>
          <a:off x="4815154" y="1548007"/>
          <a:ext cx="3995559" cy="256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853">
                  <a:extLst>
                    <a:ext uri="{9D8B030D-6E8A-4147-A177-3AD203B41FA5}">
                      <a16:colId xmlns:a16="http://schemas.microsoft.com/office/drawing/2014/main" val="3762176642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2991786317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1286294366"/>
                    </a:ext>
                  </a:extLst>
                </a:gridCol>
              </a:tblGrid>
              <a:tr h="853752">
                <a:tc>
                  <a:txBody>
                    <a:bodyPr/>
                    <a:lstStyle/>
                    <a:p>
                      <a:endParaRPr lang="en-US" altLang="zh-TW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58611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130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31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020519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21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35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37602"/>
                  </a:ext>
                </a:extLst>
              </a:tr>
            </a:tbl>
          </a:graphicData>
        </a:graphic>
      </p:graphicFrame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9F5172D-D058-45B4-96CF-F50B91526564}"/>
              </a:ext>
            </a:extLst>
          </p:cNvPr>
          <p:cNvCxnSpPr>
            <a:cxnSpLocks/>
          </p:cNvCxnSpPr>
          <p:nvPr/>
        </p:nvCxnSpPr>
        <p:spPr bwMode="auto">
          <a:xfrm>
            <a:off x="4814619" y="1546958"/>
            <a:ext cx="1341022" cy="84858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EE2CC7-C5A3-49B5-9FEA-AE321328FB1B}"/>
              </a:ext>
            </a:extLst>
          </p:cNvPr>
          <p:cNvSpPr txBox="1"/>
          <p:nvPr/>
        </p:nvSpPr>
        <p:spPr>
          <a:xfrm>
            <a:off x="4683329" y="2035927"/>
            <a:ext cx="118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Prediction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C4873E-B326-4470-83B9-257B21720A71}"/>
              </a:ext>
            </a:extLst>
          </p:cNvPr>
          <p:cNvSpPr txBox="1"/>
          <p:nvPr/>
        </p:nvSpPr>
        <p:spPr>
          <a:xfrm>
            <a:off x="5459057" y="1544926"/>
            <a:ext cx="657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True</a:t>
            </a:r>
            <a:endParaRPr lang="zh-TW" altLang="en-US" sz="2000" b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C26A5A-E92C-4AE7-891C-262F4B97E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87" y="1544926"/>
            <a:ext cx="3995558" cy="25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0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logistic regression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260F108-1F4A-42FD-A406-EC1E4B5E8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32362"/>
              </p:ext>
            </p:extLst>
          </p:nvPr>
        </p:nvGraphicFramePr>
        <p:xfrm>
          <a:off x="1319808" y="1951842"/>
          <a:ext cx="6504384" cy="133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096">
                  <a:extLst>
                    <a:ext uri="{9D8B030D-6E8A-4147-A177-3AD203B41FA5}">
                      <a16:colId xmlns:a16="http://schemas.microsoft.com/office/drawing/2014/main" val="1670260239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385800741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2214508020"/>
                    </a:ext>
                  </a:extLst>
                </a:gridCol>
                <a:gridCol w="1626096">
                  <a:extLst>
                    <a:ext uri="{9D8B030D-6E8A-4147-A177-3AD203B41FA5}">
                      <a16:colId xmlns:a16="http://schemas.microsoft.com/office/drawing/2014/main" val="1271172938"/>
                    </a:ext>
                  </a:extLst>
                </a:gridCol>
              </a:tblGrid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Sensitivity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Specificity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Accuracy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AUC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71445"/>
                  </a:ext>
                </a:extLst>
              </a:tr>
              <a:tr h="6690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0.5303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0.86093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0.76037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0.78728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5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359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</p:spPr>
        <p:txBody>
          <a:bodyPr>
            <a:noAutofit/>
          </a:bodyPr>
          <a:lstStyle/>
          <a:p>
            <a:r>
              <a:rPr lang="en-US" altLang="zh-TW" sz="2400" dirty="0" err="1"/>
              <a:t>lda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52A385-4717-0B41-B221-F9247A5A10CC}" type="datetime4">
              <a:rPr lang="en-US" smtClean="0"/>
              <a:t>January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TW" dirty="0"/>
              <a:t>Predict Diabetes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Placeholder 12" descr="LargePaintSquare_Mint.png">
            <a:extLst>
              <a:ext uri="{FF2B5EF4-FFF2-40B4-BE49-F238E27FC236}">
                <a16:creationId xmlns:a16="http://schemas.microsoft.com/office/drawing/2014/main" id="{756B9E9F-4947-43EA-BB97-CF0A02E6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211665" y="1366225"/>
            <a:ext cx="4248472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12" descr="LargePaintSquare_Mint.png">
            <a:extLst>
              <a:ext uri="{FF2B5EF4-FFF2-40B4-BE49-F238E27FC236}">
                <a16:creationId xmlns:a16="http://schemas.microsoft.com/office/drawing/2014/main" id="{98CF6CDA-63A3-43E9-9FB6-E21B7AC0B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7" b="13727"/>
          <a:stretch>
            <a:fillRect/>
          </a:stretch>
        </p:blipFill>
        <p:spPr>
          <a:xfrm>
            <a:off x="4683865" y="1366225"/>
            <a:ext cx="4258138" cy="29248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5E287FD-6A1B-4F55-8C73-C18A67D6C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15988"/>
              </p:ext>
            </p:extLst>
          </p:nvPr>
        </p:nvGraphicFramePr>
        <p:xfrm>
          <a:off x="4815154" y="1548007"/>
          <a:ext cx="3995559" cy="256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853">
                  <a:extLst>
                    <a:ext uri="{9D8B030D-6E8A-4147-A177-3AD203B41FA5}">
                      <a16:colId xmlns:a16="http://schemas.microsoft.com/office/drawing/2014/main" val="3762176642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2991786317"/>
                    </a:ext>
                  </a:extLst>
                </a:gridCol>
                <a:gridCol w="1331853">
                  <a:extLst>
                    <a:ext uri="{9D8B030D-6E8A-4147-A177-3AD203B41FA5}">
                      <a16:colId xmlns:a16="http://schemas.microsoft.com/office/drawing/2014/main" val="1286294366"/>
                    </a:ext>
                  </a:extLst>
                </a:gridCol>
              </a:tblGrid>
              <a:tr h="853752">
                <a:tc>
                  <a:txBody>
                    <a:bodyPr/>
                    <a:lstStyle/>
                    <a:p>
                      <a:endParaRPr lang="en-US" altLang="zh-TW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058611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128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020519"/>
                  </a:ext>
                </a:extLst>
              </a:tr>
              <a:tr h="8537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23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2">
                              <a:lumMod val="65000"/>
                              <a:lumOff val="35000"/>
                            </a:schemeClr>
                          </a:solidFill>
                        </a:rPr>
                        <a:t>33</a:t>
                      </a:r>
                      <a:endParaRPr lang="zh-TW" altLang="en-US" sz="2400" b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37602"/>
                  </a:ext>
                </a:extLst>
              </a:tr>
            </a:tbl>
          </a:graphicData>
        </a:graphic>
      </p:graphicFrame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9F5172D-D058-45B4-96CF-F50B91526564}"/>
              </a:ext>
            </a:extLst>
          </p:cNvPr>
          <p:cNvCxnSpPr>
            <a:cxnSpLocks/>
          </p:cNvCxnSpPr>
          <p:nvPr/>
        </p:nvCxnSpPr>
        <p:spPr bwMode="auto">
          <a:xfrm>
            <a:off x="4814619" y="1546958"/>
            <a:ext cx="1341022" cy="84858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6EB572-A33D-4473-A6BA-EEB6F6042515}"/>
              </a:ext>
            </a:extLst>
          </p:cNvPr>
          <p:cNvSpPr txBox="1"/>
          <p:nvPr/>
        </p:nvSpPr>
        <p:spPr>
          <a:xfrm>
            <a:off x="5850499" y="2620887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EE2CC7-C5A3-49B5-9FEA-AE321328FB1B}"/>
              </a:ext>
            </a:extLst>
          </p:cNvPr>
          <p:cNvSpPr txBox="1"/>
          <p:nvPr/>
        </p:nvSpPr>
        <p:spPr>
          <a:xfrm>
            <a:off x="4683329" y="2035927"/>
            <a:ext cx="118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Prediction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C4873E-B326-4470-83B9-257B21720A71}"/>
              </a:ext>
            </a:extLst>
          </p:cNvPr>
          <p:cNvSpPr txBox="1"/>
          <p:nvPr/>
        </p:nvSpPr>
        <p:spPr>
          <a:xfrm>
            <a:off x="5459057" y="1544926"/>
            <a:ext cx="657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True</a:t>
            </a:r>
            <a:endParaRPr lang="zh-TW" altLang="en-US" sz="2000" b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FB7E81-BCBF-414E-8BFC-B42AC42A3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46" y="1548007"/>
            <a:ext cx="4003910" cy="25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4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Novecento wide Book"/>
        <a:ea typeface="ヒラギノ角ゴ ProN W3"/>
        <a:cs typeface="ヒラギノ角ゴ ProN W3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2304</TotalTime>
  <Pages>0</Pages>
  <Words>554</Words>
  <Characters>0</Characters>
  <Application>Microsoft Office PowerPoint</Application>
  <PresentationFormat>如螢幕大小 (16:9)</PresentationFormat>
  <Lines>0</Lines>
  <Paragraphs>419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42" baseType="lpstr">
      <vt:lpstr>Amatic SC Regular</vt:lpstr>
      <vt:lpstr>Gill Sans</vt:lpstr>
      <vt:lpstr>Josefin Slab</vt:lpstr>
      <vt:lpstr>ＭＳ Ｐゴシック</vt:lpstr>
      <vt:lpstr>nevis Bold</vt:lpstr>
      <vt:lpstr>Novecento wide Book</vt:lpstr>
      <vt:lpstr>Novecento wide Medium</vt:lpstr>
      <vt:lpstr>Novecento wide Normal</vt:lpstr>
      <vt:lpstr>ヒラギノ角ゴ ProN W3</vt:lpstr>
      <vt:lpstr>Calibri</vt:lpstr>
      <vt:lpstr>Title &amp; Subtitle</vt:lpstr>
      <vt:lpstr>Title &amp; Centered Text </vt:lpstr>
      <vt:lpstr>Predict Diabetes</vt:lpstr>
      <vt:lpstr>outline</vt:lpstr>
      <vt:lpstr>EDA</vt:lpstr>
      <vt:lpstr>EDA</vt:lpstr>
      <vt:lpstr>EDA</vt:lpstr>
      <vt:lpstr>Model</vt:lpstr>
      <vt:lpstr>logistic regression</vt:lpstr>
      <vt:lpstr>logistic regression</vt:lpstr>
      <vt:lpstr>lda</vt:lpstr>
      <vt:lpstr>lda</vt:lpstr>
      <vt:lpstr>qda</vt:lpstr>
      <vt:lpstr>qda</vt:lpstr>
      <vt:lpstr>NAÏVE bAYES</vt:lpstr>
      <vt:lpstr>NAÏVE bAYES</vt:lpstr>
      <vt:lpstr>TREE</vt:lpstr>
      <vt:lpstr>TREE</vt:lpstr>
      <vt:lpstr>RANDOM FOREST</vt:lpstr>
      <vt:lpstr>RANDOM FOREST</vt:lpstr>
      <vt:lpstr>BOOSTING</vt:lpstr>
      <vt:lpstr>BOOSTING</vt:lpstr>
      <vt:lpstr>SVM ( RADIAL )</vt:lpstr>
      <vt:lpstr>SVM ( RADIAL )</vt:lpstr>
      <vt:lpstr>SVM ( POLYNOMIAL )</vt:lpstr>
      <vt:lpstr>SVM ( POLYNOMIAL )</vt:lpstr>
      <vt:lpstr>conclusion</vt:lpstr>
      <vt:lpstr>conclusion</vt:lpstr>
      <vt:lpstr>CONCLUSION</vt:lpstr>
      <vt:lpstr>responsibility</vt:lpstr>
      <vt:lpstr>Resources &amp;   Reference</vt:lpstr>
      <vt:lpstr>Thank You！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Diabetes</dc:title>
  <dc:subject/>
  <dc:creator>stat-pc</dc:creator>
  <cp:keywords/>
  <dc:description/>
  <cp:lastModifiedBy>stat-pc</cp:lastModifiedBy>
  <cp:revision>148</cp:revision>
  <dcterms:modified xsi:type="dcterms:W3CDTF">2023-01-09T11:47:23Z</dcterms:modified>
</cp:coreProperties>
</file>